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handoutMasterIdLst>
    <p:handoutMasterId r:id="rId81"/>
  </p:handoutMasterIdLst>
  <p:sldIdLst>
    <p:sldId id="256" r:id="rId2"/>
    <p:sldId id="329" r:id="rId3"/>
    <p:sldId id="299" r:id="rId4"/>
    <p:sldId id="300" r:id="rId5"/>
    <p:sldId id="301" r:id="rId6"/>
    <p:sldId id="302" r:id="rId7"/>
    <p:sldId id="303" r:id="rId8"/>
    <p:sldId id="304" r:id="rId9"/>
    <p:sldId id="306" r:id="rId10"/>
    <p:sldId id="305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30" r:id="rId27"/>
    <p:sldId id="322" r:id="rId28"/>
    <p:sldId id="323" r:id="rId29"/>
    <p:sldId id="324" r:id="rId30"/>
    <p:sldId id="325" r:id="rId31"/>
    <p:sldId id="326" r:id="rId32"/>
    <p:sldId id="327" r:id="rId33"/>
    <p:sldId id="332" r:id="rId34"/>
    <p:sldId id="328" r:id="rId35"/>
    <p:sldId id="257" r:id="rId36"/>
    <p:sldId id="258" r:id="rId37"/>
    <p:sldId id="264" r:id="rId38"/>
    <p:sldId id="259" r:id="rId39"/>
    <p:sldId id="260" r:id="rId40"/>
    <p:sldId id="263" r:id="rId41"/>
    <p:sldId id="261" r:id="rId42"/>
    <p:sldId id="262" r:id="rId43"/>
    <p:sldId id="266" r:id="rId44"/>
    <p:sldId id="267" r:id="rId45"/>
    <p:sldId id="268" r:id="rId46"/>
    <p:sldId id="269" r:id="rId47"/>
    <p:sldId id="270" r:id="rId48"/>
    <p:sldId id="271" r:id="rId49"/>
    <p:sldId id="272" r:id="rId50"/>
    <p:sldId id="273" r:id="rId51"/>
    <p:sldId id="274" r:id="rId52"/>
    <p:sldId id="275" r:id="rId53"/>
    <p:sldId id="278" r:id="rId54"/>
    <p:sldId id="333" r:id="rId55"/>
    <p:sldId id="276" r:id="rId56"/>
    <p:sldId id="277" r:id="rId57"/>
    <p:sldId id="279" r:id="rId58"/>
    <p:sldId id="334" r:id="rId59"/>
    <p:sldId id="335" r:id="rId60"/>
    <p:sldId id="280" r:id="rId61"/>
    <p:sldId id="281" r:id="rId62"/>
    <p:sldId id="282" r:id="rId63"/>
    <p:sldId id="283" r:id="rId64"/>
    <p:sldId id="284" r:id="rId65"/>
    <p:sldId id="286" r:id="rId66"/>
    <p:sldId id="285" r:id="rId67"/>
    <p:sldId id="287" r:id="rId68"/>
    <p:sldId id="288" r:id="rId69"/>
    <p:sldId id="289" r:id="rId70"/>
    <p:sldId id="291" r:id="rId71"/>
    <p:sldId id="290" r:id="rId72"/>
    <p:sldId id="292" r:id="rId73"/>
    <p:sldId id="293" r:id="rId74"/>
    <p:sldId id="294" r:id="rId75"/>
    <p:sldId id="295" r:id="rId76"/>
    <p:sldId id="296" r:id="rId77"/>
    <p:sldId id="297" r:id="rId78"/>
    <p:sldId id="298" r:id="rId79"/>
  </p:sldIdLst>
  <p:sldSz cx="9906000" cy="6858000" type="A4"/>
  <p:notesSz cx="9144000" cy="6858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73" d="100"/>
          <a:sy n="73" d="100"/>
        </p:scale>
        <p:origin x="-900" y="-1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968" y="-96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9AA1C-9A04-42AE-A7F6-AADB722F4737}" type="datetimeFigureOut">
              <a:rPr lang="pl-PL" smtClean="0"/>
              <a:pPr/>
              <a:t>2015-03-25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BFD04-F674-4AF5-ACDC-CC95E3881AE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BB8A1-5B2C-459F-A83C-E994EC1D7E39}" type="datetimeFigureOut">
              <a:rPr lang="pl-PL" smtClean="0"/>
              <a:pPr/>
              <a:t>2015-03-25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B5536-8888-45D3-A997-0DCE6741A5E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B5536-8888-45D3-A997-0DCE6741A5E7}" type="slidenum">
              <a:rPr lang="pl-PL" smtClean="0"/>
              <a:pPr/>
              <a:t>40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57199" y="1371600"/>
            <a:ext cx="89154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2015-03-25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485900" y="3331698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2015-03-25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2015-03-25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2015-03-25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2015-03-25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33550" y="609600"/>
            <a:ext cx="767715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733550" y="2507786"/>
            <a:ext cx="767715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2015-03-25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585200" y="6416676"/>
            <a:ext cx="825500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2015-03-25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89154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5032111" y="1535113"/>
            <a:ext cx="4378590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95300" y="2362201"/>
            <a:ext cx="4376870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111" y="2362201"/>
            <a:ext cx="4378590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2015-03-25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2015-03-25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2015-03-25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95300" y="1524001"/>
            <a:ext cx="3259006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2015-03-25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6496" y="188640"/>
            <a:ext cx="9145016" cy="792088"/>
          </a:xfrm>
          <a:solidFill>
            <a:schemeClr val="bg1">
              <a:lumMod val="7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none"/>
        </p:style>
        <p:txBody>
          <a:bodyPr lIns="45720" rIns="45720" bIns="0" anchor="ctr" anchorCtr="1">
            <a:normAutofit/>
          </a:bodyPr>
          <a:lstStyle>
            <a:lvl1pPr algn="ctr">
              <a:buNone/>
              <a:defRPr sz="2400" b="0" cap="none" spc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kumimoji="0" lang="pl-PL" dirty="0" smtClean="0"/>
              <a:t>Kliknij, aby edytować styl</a:t>
            </a:r>
            <a:endParaRPr kumimoji="0" lang="en-US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84648" y="1340768"/>
            <a:ext cx="6552728" cy="468052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327648"/>
            <a:ext cx="3855368" cy="530352"/>
          </a:xfrm>
        </p:spPr>
        <p:txBody>
          <a:bodyPr lIns="45720" tIns="45720" rIns="45720" anchor="ctr" anchorCtr="1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dirty="0" smtClean="0"/>
              <a:t>Kliknij, aby edytować style wzorca tekstu</a:t>
            </a:r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95300" y="6416676"/>
            <a:ext cx="23114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2015-03-25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384550" y="6416676"/>
            <a:ext cx="31369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585200" y="6416676"/>
            <a:ext cx="8255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wipe dir="d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8000" dirty="0" smtClean="0"/>
              <a:t>SZTUKA GDAŃSKA</a:t>
            </a:r>
            <a:endParaRPr lang="pl-PL" sz="8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Rzeźba i malarstwo od XIV do XVIII wieku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Krucyfiks, kościół św. Trójcy w Gdańsku, koniec XV w.</a:t>
            </a:r>
            <a:endParaRPr lang="pl-PL" dirty="0"/>
          </a:p>
        </p:txBody>
      </p:sp>
      <p:pic>
        <p:nvPicPr>
          <p:cNvPr id="5" name="Symbol zastępczy obrazu 4" descr="Gdansk_Kosciol_Franciszkanow_03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710" r="4710"/>
          <a:stretch>
            <a:fillRect/>
          </a:stretch>
        </p:blipFill>
        <p:spPr>
          <a:xfrm>
            <a:off x="3152800" y="1124744"/>
            <a:ext cx="3312368" cy="506984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Hans Brandt (?), </a:t>
            </a:r>
            <a:r>
              <a:rPr lang="pl-PL" i="1" dirty="0" smtClean="0"/>
              <a:t>św. Jerzy ze smokiem</a:t>
            </a:r>
            <a:r>
              <a:rPr lang="pl-PL" dirty="0" smtClean="0"/>
              <a:t>, 1481 – 1487, Dwór Artusa</a:t>
            </a:r>
            <a:endParaRPr lang="pl-PL" dirty="0"/>
          </a:p>
        </p:txBody>
      </p:sp>
      <p:pic>
        <p:nvPicPr>
          <p:cNvPr id="8" name="Symbol zastępczy obrazu 7" descr="Święty_Jerzy,_1481–1487 (1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5664" b="5664"/>
          <a:stretch>
            <a:fillRect/>
          </a:stretch>
        </p:blipFill>
        <p:spPr>
          <a:xfrm>
            <a:off x="2720752" y="1052736"/>
            <a:ext cx="4032448" cy="517740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encyklopediagdanska.pl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Ołtarz św. Barbary, ok. 1490, kościół Mariacki</a:t>
            </a:r>
            <a:endParaRPr lang="pl-PL" dirty="0"/>
          </a:p>
        </p:txBody>
      </p:sp>
      <p:pic>
        <p:nvPicPr>
          <p:cNvPr id="5" name="Symbol zastępczy obrazu 4" descr="ołtarz św. barbary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746" b="1746"/>
          <a:stretch>
            <a:fillRect/>
          </a:stretch>
        </p:blipFill>
        <p:spPr>
          <a:xfrm>
            <a:off x="2504728" y="1196752"/>
            <a:ext cx="4968552" cy="505109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bazylikamariacka.pl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Grupa Zwiastowania, ok.1500, Muzeum Narodowe w Gdańsku i św. Jakub Starszy, lata 80-te XV w., Dwór Artusa</a:t>
            </a:r>
            <a:endParaRPr lang="pl-PL" dirty="0"/>
          </a:p>
        </p:txBody>
      </p:sp>
      <p:pic>
        <p:nvPicPr>
          <p:cNvPr id="5" name="Symbol zastępczy obrazu 4" descr="WP_20150209_00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968" r="2968"/>
          <a:stretch>
            <a:fillRect/>
          </a:stretch>
        </p:blipFill>
        <p:spPr>
          <a:xfrm>
            <a:off x="992560" y="1268760"/>
            <a:ext cx="3456384" cy="4604564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Źródło zdjęć:  </a:t>
            </a:r>
            <a:r>
              <a:rPr lang="pl-PL" i="1" dirty="0" smtClean="0"/>
              <a:t>Plastyka średniowieczna od XIII do XVI wieku</a:t>
            </a:r>
            <a:r>
              <a:rPr lang="pl-PL" dirty="0" smtClean="0"/>
              <a:t>, kat. </a:t>
            </a:r>
            <a:r>
              <a:rPr lang="pl-PL" dirty="0" err="1" smtClean="0"/>
              <a:t>wyst</a:t>
            </a:r>
            <a:r>
              <a:rPr lang="pl-PL" dirty="0" smtClean="0"/>
              <a:t>., Gdańsk, 2007; Edward Śledź, </a:t>
            </a:r>
            <a:r>
              <a:rPr lang="pl-PL" i="1" dirty="0" smtClean="0"/>
              <a:t>Dwór Artusa, </a:t>
            </a:r>
            <a:r>
              <a:rPr lang="pl-PL" dirty="0" smtClean="0"/>
              <a:t>Gdańsk, 2010</a:t>
            </a:r>
            <a:endParaRPr lang="pl-PL" dirty="0"/>
          </a:p>
        </p:txBody>
      </p:sp>
      <p:pic>
        <p:nvPicPr>
          <p:cNvPr id="6" name="Obraz 5" descr="WP_20150209_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9144" y="1082587"/>
            <a:ext cx="2736304" cy="4905435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Ołtarz św. Adriana, pocz. XVI w., kościół Mariacki</a:t>
            </a:r>
            <a:endParaRPr lang="pl-PL" dirty="0"/>
          </a:p>
        </p:txBody>
      </p:sp>
      <p:pic>
        <p:nvPicPr>
          <p:cNvPr id="5" name="Symbol zastępczy obrazu 4" descr="ołtarz św. adrian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062" b="1062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obiezyswiat.org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Michał Schwarz z Augsburga, kościół Mariacki, 1517</a:t>
            </a:r>
            <a:endParaRPr lang="pl-PL" dirty="0"/>
          </a:p>
        </p:txBody>
      </p:sp>
      <p:pic>
        <p:nvPicPr>
          <p:cNvPr id="5" name="Symbol zastępczy obrazu 4" descr="Gdansk_Kosciol_Mariacki_Ołtarz_Główny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187" r="1187"/>
          <a:stretch>
            <a:fillRect/>
          </a:stretch>
        </p:blipFill>
        <p:spPr>
          <a:xfrm>
            <a:off x="776536" y="1122129"/>
            <a:ext cx="8208912" cy="516782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Dzieła Mistrza Pawła</a:t>
            </a:r>
            <a:endParaRPr lang="pl-PL" dirty="0"/>
          </a:p>
        </p:txBody>
      </p:sp>
      <p:pic>
        <p:nvPicPr>
          <p:cNvPr id="5" name="Symbol zastępczy obrazu 4" descr="belka tęczowa kościół mariacki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7291" b="7291"/>
          <a:stretch>
            <a:fillRect/>
          </a:stretch>
        </p:blipFill>
        <p:spPr>
          <a:xfrm>
            <a:off x="0" y="1124744"/>
            <a:ext cx="3656027" cy="4293096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44488" y="6093296"/>
            <a:ext cx="6087616" cy="530352"/>
          </a:xfrm>
        </p:spPr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mygdansk.com.pl</a:t>
            </a:r>
            <a:r>
              <a:rPr lang="pl-PL" dirty="0" smtClean="0"/>
              <a:t>, </a:t>
            </a:r>
            <a:r>
              <a:rPr lang="pl-PL" dirty="0" err="1" smtClean="0"/>
              <a:t>mng.gda.pl</a:t>
            </a:r>
            <a:r>
              <a:rPr lang="pl-PL" dirty="0" smtClean="0"/>
              <a:t>, </a:t>
            </a:r>
            <a:r>
              <a:rPr lang="pl-PL" dirty="0" err="1" smtClean="0"/>
              <a:t>obiezyswiat.org</a:t>
            </a:r>
            <a:endParaRPr lang="pl-PL" dirty="0"/>
          </a:p>
        </p:txBody>
      </p:sp>
      <p:pic>
        <p:nvPicPr>
          <p:cNvPr id="6" name="Symbol zastępczy obrazu 4" descr="Mistrz Paweł z ołtarza Trzech Króli.jpg"/>
          <p:cNvPicPr>
            <a:picLocks noChangeAspect="1"/>
          </p:cNvPicPr>
          <p:nvPr/>
        </p:nvPicPr>
        <p:blipFill>
          <a:blip r:embed="rId3" cstate="print"/>
          <a:srcRect t="2567" b="2567"/>
          <a:stretch>
            <a:fillRect/>
          </a:stretch>
        </p:blipFill>
        <p:spPr>
          <a:xfrm>
            <a:off x="3944888" y="1124744"/>
            <a:ext cx="5412793" cy="3384674"/>
          </a:xfrm>
          <a:prstGeom prst="rect">
            <a:avLst/>
          </a:prstGeom>
        </p:spPr>
      </p:pic>
      <p:pic>
        <p:nvPicPr>
          <p:cNvPr id="7" name="Obraz 6" descr="Salvator Mund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5328" y="3861048"/>
            <a:ext cx="1723472" cy="2715004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21224" y="2348880"/>
            <a:ext cx="6984776" cy="1080120"/>
          </a:xfrm>
        </p:spPr>
        <p:txBody>
          <a:bodyPr>
            <a:normAutofit/>
          </a:bodyPr>
          <a:lstStyle/>
          <a:p>
            <a:r>
              <a:rPr lang="pl-PL" dirty="0" smtClean="0"/>
              <a:t>Adrian </a:t>
            </a:r>
            <a:r>
              <a:rPr lang="pl-PL" dirty="0" err="1" smtClean="0"/>
              <a:t>Karffycz</a:t>
            </a:r>
            <a:r>
              <a:rPr lang="pl-PL" dirty="0" smtClean="0"/>
              <a:t>, Św. </a:t>
            </a:r>
            <a:r>
              <a:rPr lang="pl-PL" dirty="0" err="1" smtClean="0"/>
              <a:t>Rajnold</a:t>
            </a:r>
            <a:r>
              <a:rPr lang="pl-PL" dirty="0" smtClean="0"/>
              <a:t>, 1533, Dwór Artusa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84848" y="6327648"/>
            <a:ext cx="5943600" cy="530352"/>
          </a:xfrm>
        </p:spPr>
        <p:txBody>
          <a:bodyPr/>
          <a:lstStyle/>
          <a:p>
            <a:r>
              <a:rPr lang="pl-PL" dirty="0" smtClean="0"/>
              <a:t>Źródła zdjęć: Edward Śledź, </a:t>
            </a:r>
            <a:r>
              <a:rPr lang="pl-PL" i="1" dirty="0" smtClean="0"/>
              <a:t>Dwór Artusa w Gdańsku</a:t>
            </a:r>
            <a:r>
              <a:rPr lang="pl-PL" dirty="0" smtClean="0"/>
              <a:t>, Gdańsk 2010 </a:t>
            </a:r>
            <a:endParaRPr lang="pl-PL" dirty="0"/>
          </a:p>
        </p:txBody>
      </p:sp>
      <p:pic>
        <p:nvPicPr>
          <p:cNvPr id="7" name="Obraz 6" descr="Święty Rajno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480" y="0"/>
            <a:ext cx="2516444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Abraham van den </a:t>
            </a:r>
            <a:r>
              <a:rPr lang="pl-PL" dirty="0" err="1" smtClean="0"/>
              <a:t>Blocke</a:t>
            </a:r>
            <a:r>
              <a:rPr lang="pl-PL" dirty="0" smtClean="0"/>
              <a:t>, nagrobek </a:t>
            </a:r>
            <a:r>
              <a:rPr lang="pl-PL" dirty="0" err="1" smtClean="0"/>
              <a:t>Bahrów</a:t>
            </a:r>
            <a:r>
              <a:rPr lang="pl-PL" dirty="0" smtClean="0"/>
              <a:t>, 1614, kościół Mariacki</a:t>
            </a:r>
            <a:endParaRPr lang="pl-PL" dirty="0"/>
          </a:p>
        </p:txBody>
      </p:sp>
      <p:pic>
        <p:nvPicPr>
          <p:cNvPr id="5" name="Symbol zastępczy obrazu 4" descr="Gdansk_Kosciol_Mariacki_Nagrobek_Bahrow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725" b="2725"/>
          <a:stretch>
            <a:fillRect/>
          </a:stretch>
        </p:blipFill>
        <p:spPr>
          <a:xfrm>
            <a:off x="1496616" y="1124744"/>
            <a:ext cx="7479911" cy="496855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Ratusz Starego Miasta, portal renesansowy, 1517</a:t>
            </a:r>
            <a:endParaRPr lang="pl-PL" dirty="0"/>
          </a:p>
        </p:txBody>
      </p:sp>
      <p:pic>
        <p:nvPicPr>
          <p:cNvPr id="5" name="Symbol zastępczy obrazu 4" descr="Ratusz_Starego_Miasta_w_Gdańsku_(parter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4875" b="14875"/>
          <a:stretch>
            <a:fillRect/>
          </a:stretch>
        </p:blipFill>
        <p:spPr>
          <a:xfrm>
            <a:off x="2432720" y="1196752"/>
            <a:ext cx="4320480" cy="497764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Madonna z Dzieciątkiem w typie Sedes </a:t>
            </a:r>
            <a:r>
              <a:rPr lang="pl-PL" dirty="0" err="1" smtClean="0"/>
              <a:t>Sapientiae</a:t>
            </a:r>
            <a:r>
              <a:rPr lang="pl-PL" dirty="0" smtClean="0"/>
              <a:t>, ok. 1200, Muzeum Narodowe w Gdańsku	</a:t>
            </a:r>
            <a:endParaRPr lang="pl-PL" dirty="0"/>
          </a:p>
        </p:txBody>
      </p:sp>
      <p:pic>
        <p:nvPicPr>
          <p:cNvPr id="5" name="Symbol zastępczy obrazu 4" descr="WP_20150211_0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483" b="1483"/>
          <a:stretch>
            <a:fillRect/>
          </a:stretch>
        </p:blipFill>
        <p:spPr>
          <a:xfrm>
            <a:off x="3296816" y="1196752"/>
            <a:ext cx="3167856" cy="472757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Źródło zdjęcia: Monika Jakubek – Raczkowska, </a:t>
            </a:r>
            <a:r>
              <a:rPr lang="pl-PL" i="1" dirty="0" smtClean="0"/>
              <a:t>Plastyka średniowieczna od XIII do XVI wieku</a:t>
            </a:r>
            <a:r>
              <a:rPr lang="pl-PL" dirty="0" smtClean="0"/>
              <a:t>, Gdańsk 2007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Ołtarz główny w kościele św. Katarzyny, partie snycerskie Szymona </a:t>
            </a:r>
            <a:r>
              <a:rPr lang="pl-PL" dirty="0" err="1" smtClean="0"/>
              <a:t>Herle</a:t>
            </a:r>
            <a:r>
              <a:rPr lang="pl-PL" dirty="0" smtClean="0"/>
              <a:t> zniszczone w czasie II wojny światowej, </a:t>
            </a:r>
            <a:endParaRPr lang="pl-PL" dirty="0"/>
          </a:p>
        </p:txBody>
      </p:sp>
      <p:pic>
        <p:nvPicPr>
          <p:cNvPr id="5" name="Symbol zastępczy obrazu 4" descr="ołtarz ze świętej katarzyny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462" b="1462"/>
          <a:stretch>
            <a:fillRect/>
          </a:stretch>
        </p:blipFill>
        <p:spPr>
          <a:xfrm>
            <a:off x="2792760" y="1124744"/>
            <a:ext cx="4248472" cy="489468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Retabulum ołtarzowe, 1604-1606, archikatedra oliwska</a:t>
            </a:r>
            <a:endParaRPr lang="pl-PL" dirty="0"/>
          </a:p>
        </p:txBody>
      </p:sp>
      <p:pic>
        <p:nvPicPr>
          <p:cNvPr id="5" name="Symbol zastępczy obrazu 4" descr="WP_20150210_00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074" b="2074"/>
          <a:stretch>
            <a:fillRect/>
          </a:stretch>
        </p:blipFill>
        <p:spPr>
          <a:xfrm>
            <a:off x="2792760" y="1124745"/>
            <a:ext cx="3877801" cy="4896544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Zygmunt </a:t>
            </a:r>
            <a:r>
              <a:rPr lang="pl-PL" dirty="0" err="1" smtClean="0"/>
              <a:t>Iwicki</a:t>
            </a:r>
            <a:r>
              <a:rPr lang="pl-PL" dirty="0" smtClean="0"/>
              <a:t>, </a:t>
            </a:r>
            <a:r>
              <a:rPr lang="pl-PL" i="1" dirty="0" smtClean="0"/>
              <a:t>Oliwa wczoraj i dziś</a:t>
            </a:r>
            <a:r>
              <a:rPr lang="pl-PL" dirty="0" smtClean="0"/>
              <a:t>, Gdańsk, 2001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Wilhelm van den Block, epitafium Jana i Doroty </a:t>
            </a:r>
            <a:r>
              <a:rPr lang="pl-PL" dirty="0" err="1" smtClean="0"/>
              <a:t>Brandesów</a:t>
            </a:r>
            <a:r>
              <a:rPr lang="pl-PL" dirty="0" smtClean="0"/>
              <a:t>, 1586, kościół Mariacki</a:t>
            </a:r>
            <a:endParaRPr lang="pl-PL" dirty="0"/>
          </a:p>
        </p:txBody>
      </p:sp>
      <p:pic>
        <p:nvPicPr>
          <p:cNvPr id="5" name="Symbol zastępczy obrazu 4" descr="Block_Wilhelm_van_den,_epitafium_Jana_i_Doroty_Brandesów_w_kościele_Wniebowzięcia_Najświętszej_Marii_Panny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4678" b="4678"/>
          <a:stretch>
            <a:fillRect/>
          </a:stretch>
        </p:blipFill>
        <p:spPr>
          <a:xfrm>
            <a:off x="2720752" y="1052736"/>
            <a:ext cx="4464496" cy="5143569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encyklopediagdanska.pl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Wilhelm van den </a:t>
            </a:r>
            <a:r>
              <a:rPr lang="pl-PL" dirty="0" err="1" smtClean="0"/>
              <a:t>Blocke</a:t>
            </a:r>
            <a:r>
              <a:rPr lang="pl-PL" dirty="0" smtClean="0"/>
              <a:t>, epitafium Edwarda </a:t>
            </a:r>
            <a:r>
              <a:rPr lang="pl-PL" dirty="0" err="1" smtClean="0"/>
              <a:t>Blemke</a:t>
            </a:r>
            <a:r>
              <a:rPr lang="pl-PL" dirty="0" smtClean="0"/>
              <a:t>, 1591, kościół Mariacki	</a:t>
            </a:r>
            <a:endParaRPr lang="pl-PL" dirty="0"/>
          </a:p>
        </p:txBody>
      </p:sp>
      <p:pic>
        <p:nvPicPr>
          <p:cNvPr id="5" name="Symbol zastępczy obrazu 4" descr="EpitafiumBlemke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3185" b="13185"/>
          <a:stretch>
            <a:fillRect/>
          </a:stretch>
        </p:blipFill>
        <p:spPr>
          <a:xfrm>
            <a:off x="3224808" y="1052736"/>
            <a:ext cx="3240360" cy="503533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archiwum własne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Wilhelm van den </a:t>
            </a:r>
            <a:r>
              <a:rPr lang="pl-PL" dirty="0" err="1" smtClean="0"/>
              <a:t>Blocke</a:t>
            </a:r>
            <a:r>
              <a:rPr lang="pl-PL" dirty="0" smtClean="0"/>
              <a:t>, nagrobek rodziny Kosów, ok. 1600, archikatedra w Oliwie</a:t>
            </a:r>
            <a:endParaRPr lang="pl-PL" dirty="0"/>
          </a:p>
        </p:txBody>
      </p:sp>
      <p:pic>
        <p:nvPicPr>
          <p:cNvPr id="5" name="Symbol zastępczy obrazu 4" descr="nagrobek kosów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720" r="5720"/>
          <a:stretch>
            <a:fillRect/>
          </a:stretch>
        </p:blipFill>
        <p:spPr>
          <a:xfrm>
            <a:off x="3152800" y="1196752"/>
            <a:ext cx="3816424" cy="530387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327648"/>
            <a:ext cx="3294856" cy="530352"/>
          </a:xfrm>
        </p:spPr>
        <p:txBody>
          <a:bodyPr/>
          <a:lstStyle/>
          <a:p>
            <a:pPr algn="l"/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Abraham van den </a:t>
            </a:r>
            <a:r>
              <a:rPr lang="pl-PL" dirty="0" err="1" smtClean="0"/>
              <a:t>Blocke</a:t>
            </a:r>
            <a:r>
              <a:rPr lang="pl-PL" dirty="0" smtClean="0"/>
              <a:t>, ołtarz główny w kościele św. Jana w Gdańsku, 1612</a:t>
            </a:r>
            <a:endParaRPr lang="pl-PL" dirty="0"/>
          </a:p>
        </p:txBody>
      </p:sp>
      <p:pic>
        <p:nvPicPr>
          <p:cNvPr id="5" name="Symbol zastępczy obrazu 4" descr="Gdansk_Kosciol_Jana_oltarz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3368" b="13368"/>
          <a:stretch>
            <a:fillRect/>
          </a:stretch>
        </p:blipFill>
        <p:spPr>
          <a:xfrm>
            <a:off x="3440832" y="1124744"/>
            <a:ext cx="3096344" cy="5421408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00472" y="6165304"/>
            <a:ext cx="3639344" cy="530352"/>
          </a:xfrm>
        </p:spPr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Abraham van den </a:t>
            </a:r>
            <a:r>
              <a:rPr lang="pl-PL" dirty="0" err="1" smtClean="0"/>
              <a:t>Blocke</a:t>
            </a:r>
            <a:r>
              <a:rPr lang="pl-PL" dirty="0" smtClean="0"/>
              <a:t>, Peter </a:t>
            </a:r>
            <a:r>
              <a:rPr lang="pl-PL" dirty="0" err="1" smtClean="0"/>
              <a:t>Husen</a:t>
            </a:r>
            <a:r>
              <a:rPr lang="pl-PL" dirty="0" smtClean="0"/>
              <a:t>, </a:t>
            </a:r>
            <a:r>
              <a:rPr lang="pl-PL" i="1" dirty="0" smtClean="0"/>
              <a:t>fontanna Neptuna,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1604-1613</a:t>
            </a:r>
            <a:endParaRPr lang="pl-PL" dirty="0"/>
          </a:p>
        </p:txBody>
      </p:sp>
      <p:pic>
        <p:nvPicPr>
          <p:cNvPr id="5" name="Symbol zastępczy obrazu 4" descr="Fontanna_neptuna_widok_od_ul_dlugiej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250" r="2250"/>
          <a:stretch>
            <a:fillRect/>
          </a:stretch>
        </p:blipFill>
        <p:spPr>
          <a:xfrm>
            <a:off x="1496616" y="1124744"/>
            <a:ext cx="6984776" cy="506345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Ołtarz Główny w katedrze oliwskiej z obrazem Andrzeja </a:t>
            </a:r>
            <a:r>
              <a:rPr lang="pl-PL" dirty="0" err="1" smtClean="0"/>
              <a:t>Stecha</a:t>
            </a:r>
            <a:r>
              <a:rPr lang="pl-PL" dirty="0" smtClean="0"/>
              <a:t>, </a:t>
            </a:r>
            <a:r>
              <a:rPr lang="pl-PL" i="1" dirty="0" smtClean="0"/>
              <a:t>Maria i św. Bernard jako orędownicy konwentu oliwskiego</a:t>
            </a:r>
            <a:r>
              <a:rPr lang="pl-PL" dirty="0" smtClean="0"/>
              <a:t>, 1683 - 1693</a:t>
            </a:r>
            <a:endParaRPr lang="pl-PL" dirty="0"/>
          </a:p>
        </p:txBody>
      </p:sp>
      <p:pic>
        <p:nvPicPr>
          <p:cNvPr id="5" name="Symbol zastępczy obrazu 4" descr="Bez tytułu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678" r="2678"/>
          <a:stretch>
            <a:fillRect/>
          </a:stretch>
        </p:blipFill>
        <p:spPr>
          <a:xfrm>
            <a:off x="3944888" y="1146800"/>
            <a:ext cx="4032448" cy="543110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00472" y="6093296"/>
            <a:ext cx="3600400" cy="530352"/>
          </a:xfrm>
        </p:spPr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www.archikatedraoliwa.pl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Epitafium Konstantyna Ferbera, 1646, kościół Mariacki </a:t>
            </a:r>
            <a:endParaRPr lang="pl-PL" dirty="0"/>
          </a:p>
        </p:txBody>
      </p:sp>
      <p:pic>
        <p:nvPicPr>
          <p:cNvPr id="5" name="Symbol zastępczy obrazu 4" descr="Epitafium_Ferberow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06" r="306"/>
          <a:stretch>
            <a:fillRect/>
          </a:stretch>
        </p:blipFill>
        <p:spPr>
          <a:xfrm>
            <a:off x="2936776" y="1196752"/>
            <a:ext cx="3888432" cy="535521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165304"/>
            <a:ext cx="2936776" cy="530352"/>
          </a:xfrm>
        </p:spPr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8544" y="188640"/>
            <a:ext cx="8481392" cy="7200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Abraham van den </a:t>
            </a:r>
            <a:r>
              <a:rPr lang="pl-PL" dirty="0" err="1" smtClean="0"/>
              <a:t>Blocke</a:t>
            </a:r>
            <a:r>
              <a:rPr lang="pl-PL" dirty="0" smtClean="0"/>
              <a:t>, Epitafium rodziny </a:t>
            </a:r>
            <a:r>
              <a:rPr lang="pl-PL" dirty="0" err="1" smtClean="0"/>
              <a:t>Schachmann</a:t>
            </a:r>
            <a:r>
              <a:rPr lang="pl-PL" dirty="0" smtClean="0"/>
              <a:t>, 1607, kościół Mariacki</a:t>
            </a:r>
            <a:endParaRPr lang="pl-PL" dirty="0"/>
          </a:p>
        </p:txBody>
      </p:sp>
      <p:pic>
        <p:nvPicPr>
          <p:cNvPr id="6" name="Symbol zastępczy obrazu 5" descr="Epitafium_Schachmann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7159" b="7159"/>
          <a:stretch>
            <a:fillRect/>
          </a:stretch>
        </p:blipFill>
        <p:spPr>
          <a:xfrm>
            <a:off x="3368824" y="1124743"/>
            <a:ext cx="4104456" cy="561345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00472" y="6237312"/>
            <a:ext cx="3024336" cy="444822"/>
          </a:xfrm>
        </p:spPr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Mistrz Paweł, postacie z ołtarza Trzech Króli, 1520 – 1530, Muzeum Narodowe w Gdańsku</a:t>
            </a:r>
            <a:endParaRPr lang="pl-PL" dirty="0"/>
          </a:p>
        </p:txBody>
      </p:sp>
      <p:pic>
        <p:nvPicPr>
          <p:cNvPr id="5" name="Symbol zastępczy obrazu 4" descr="Mistrz Paweł z ołtarza Trzech Króli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567" b="2567"/>
          <a:stretch>
            <a:fillRect/>
          </a:stretch>
        </p:blipFill>
        <p:spPr>
          <a:xfrm>
            <a:off x="1352600" y="1268760"/>
            <a:ext cx="7144015" cy="446722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mng.gda.pl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Epitafium dwóch Gabrieli Schumannów, 1654, kościół Mariacki</a:t>
            </a:r>
            <a:endParaRPr lang="pl-PL" dirty="0"/>
          </a:p>
        </p:txBody>
      </p:sp>
      <p:pic>
        <p:nvPicPr>
          <p:cNvPr id="5" name="Symbol zastępczy obrazu 4" descr="epitafium Schumannów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490" b="3490"/>
          <a:stretch>
            <a:fillRect/>
          </a:stretch>
        </p:blipFill>
        <p:spPr>
          <a:xfrm>
            <a:off x="3296816" y="1052736"/>
            <a:ext cx="4536504" cy="565555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00472" y="6165304"/>
            <a:ext cx="3135288" cy="530352"/>
          </a:xfrm>
        </p:spPr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obiezyswiat.org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Daniel </a:t>
            </a:r>
            <a:r>
              <a:rPr lang="pl-PL" dirty="0" err="1" smtClean="0"/>
              <a:t>Eggert</a:t>
            </a:r>
            <a:r>
              <a:rPr lang="pl-PL" dirty="0" smtClean="0"/>
              <a:t>, portal Ratusza Głównego Miasta, 1766 - 1768</a:t>
            </a:r>
            <a:endParaRPr lang="pl-PL" dirty="0"/>
          </a:p>
        </p:txBody>
      </p:sp>
      <p:pic>
        <p:nvPicPr>
          <p:cNvPr id="5" name="Symbol zastępczy obrazu 4" descr="Front_door_and_portal_of_Gdańsk_Town_Hall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730" b="2730"/>
          <a:stretch>
            <a:fillRect/>
          </a:stretch>
        </p:blipFill>
        <p:spPr>
          <a:xfrm>
            <a:off x="1496616" y="1196752"/>
            <a:ext cx="7701326" cy="504056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327648"/>
            <a:ext cx="3855368" cy="530352"/>
          </a:xfrm>
        </p:spPr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Johann Heinrich Meissner, </a:t>
            </a:r>
            <a:r>
              <a:rPr lang="pl-PL" i="1" dirty="0" smtClean="0"/>
              <a:t>Wenus</a:t>
            </a:r>
            <a:r>
              <a:rPr lang="pl-PL" dirty="0" smtClean="0"/>
              <a:t>, lata 60-te XVIII wieku, Muzeum Narodowe  w Gdańsku</a:t>
            </a:r>
            <a:endParaRPr lang="pl-PL" dirty="0"/>
          </a:p>
        </p:txBody>
      </p:sp>
      <p:pic>
        <p:nvPicPr>
          <p:cNvPr id="5" name="Symbol zastępczy obrazu 4" descr="Johann_Heinrich_Meissner,_Wenus,_lata_60._XVIII_wieku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136" r="4136"/>
          <a:stretch>
            <a:fillRect/>
          </a:stretch>
        </p:blipFill>
        <p:spPr>
          <a:xfrm>
            <a:off x="3872880" y="1124744"/>
            <a:ext cx="2488170" cy="5579749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</a:t>
            </a:r>
            <a:r>
              <a:rPr lang="pl-PL" dirty="0" err="1" smtClean="0"/>
              <a:t>zdjęcia:encyklopediagdanska.pl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Matthaeus</a:t>
            </a:r>
            <a:r>
              <a:rPr lang="pl-PL" dirty="0" smtClean="0"/>
              <a:t> </a:t>
            </a:r>
            <a:r>
              <a:rPr lang="pl-PL" dirty="0" err="1" smtClean="0"/>
              <a:t>Deisch</a:t>
            </a:r>
            <a:r>
              <a:rPr lang="pl-PL" dirty="0" smtClean="0"/>
              <a:t>, </a:t>
            </a:r>
            <a:r>
              <a:rPr lang="pl-PL" i="1" dirty="0" smtClean="0"/>
              <a:t>pomnik Augusta III Sasa </a:t>
            </a:r>
            <a:r>
              <a:rPr lang="pl-PL" dirty="0" smtClean="0"/>
              <a:t>Johanna Heinricha Meissnera, zaginiony</a:t>
            </a:r>
            <a:endParaRPr lang="pl-PL" dirty="0"/>
          </a:p>
        </p:txBody>
      </p:sp>
      <p:pic>
        <p:nvPicPr>
          <p:cNvPr id="5" name="Symbol zastępczy obrazu 4" descr="IMGP835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92" b="392"/>
          <a:stretch>
            <a:fillRect/>
          </a:stretch>
        </p:blipFill>
        <p:spPr>
          <a:xfrm>
            <a:off x="4160912" y="1124744"/>
            <a:ext cx="3240360" cy="551548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smtClean="0"/>
              <a:t>Źródło zdjęcia: </a:t>
            </a:r>
            <a:r>
              <a:rPr lang="pl-PL" i="1" dirty="0" smtClean="0"/>
              <a:t>Dwór Artusa w Gdańsku. Sztuka i sztuka konserwacji</a:t>
            </a:r>
            <a:r>
              <a:rPr lang="pl-PL" dirty="0" smtClean="0"/>
              <a:t>, red. T. </a:t>
            </a:r>
            <a:r>
              <a:rPr lang="pl-PL" dirty="0" err="1" smtClean="0"/>
              <a:t>Grzybkowska</a:t>
            </a:r>
            <a:r>
              <a:rPr lang="pl-PL" dirty="0" smtClean="0"/>
              <a:t>, Gdańsk 2003</a:t>
            </a:r>
            <a:endParaRPr lang="pl-PL" i="1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Brat </a:t>
            </a:r>
            <a:r>
              <a:rPr lang="pl-PL" dirty="0" err="1" smtClean="0"/>
              <a:t>Alanus</a:t>
            </a:r>
            <a:r>
              <a:rPr lang="pl-PL" dirty="0" smtClean="0"/>
              <a:t>, Joseph Gross, organy oliwskie, 2 połowa XVIII wieku</a:t>
            </a:r>
            <a:endParaRPr lang="pl-PL" dirty="0"/>
          </a:p>
        </p:txBody>
      </p:sp>
      <p:pic>
        <p:nvPicPr>
          <p:cNvPr id="6" name="Symbol zastępczy obrazu 5" descr="Oliwa_Cathedral_in_Gdańsk_-_organ_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0398" r="10398"/>
          <a:stretch>
            <a:fillRect/>
          </a:stretch>
        </p:blipFill>
        <p:spPr>
          <a:xfrm>
            <a:off x="3512840" y="1124744"/>
            <a:ext cx="3482053" cy="5410909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 vert="horz" lIns="45720" rIns="45720" bIns="0" anchor="ctr" anchorCtr="1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pl-PL" sz="2400" b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Ołtarz Jerozolimski (obecnie w Muzeum Narodowym w Warszawie) ok. 1495 - 1500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6353943"/>
            <a:ext cx="2657500" cy="504057"/>
          </a:xfrm>
        </p:spPr>
        <p:txBody>
          <a:bodyPr vert="horz" lIns="45720" tIns="45720" rIns="45720" anchor="ctr" anchorCtr="1">
            <a:normAutofit/>
          </a:bodyPr>
          <a:lstStyle/>
          <a:p>
            <a:pPr marL="0" indent="0" algn="ctr">
              <a:buNone/>
            </a:pPr>
            <a:r>
              <a:rPr lang="pl-PL" sz="1400" dirty="0" smtClean="0"/>
              <a:t>Źródło zdjęcia: </a:t>
            </a:r>
            <a:r>
              <a:rPr lang="pl-PL" sz="1400" dirty="0" err="1" smtClean="0"/>
              <a:t>Wikipedia</a:t>
            </a:r>
            <a:endParaRPr lang="pl-PL" sz="1400" dirty="0"/>
          </a:p>
        </p:txBody>
      </p:sp>
      <p:pic>
        <p:nvPicPr>
          <p:cNvPr id="4" name="Obraz 3" descr="Gdańsk_Bazylika_Mariacka_(Trypytyk_Jerozolimski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2720" y="1516689"/>
            <a:ext cx="6552728" cy="4972009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Tablica Dziesięciorga Przykazań, kościół Mariacki, 1480 - 1490</a:t>
            </a:r>
            <a:endParaRPr lang="pl-PL" dirty="0"/>
          </a:p>
        </p:txBody>
      </p:sp>
      <p:pic>
        <p:nvPicPr>
          <p:cNvPr id="9" name="Symbol zastępczy obrazu 8" descr="Gdańsk_-_Church_of_St._Mary_(Tabel_of_the_Decalogue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3296816" y="1124744"/>
            <a:ext cx="3456383" cy="549383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Anton </a:t>
            </a:r>
            <a:r>
              <a:rPr lang="pl-PL" dirty="0" err="1" smtClean="0"/>
              <a:t>Möller</a:t>
            </a:r>
            <a:r>
              <a:rPr lang="pl-PL" dirty="0" smtClean="0"/>
              <a:t>, </a:t>
            </a:r>
            <a:r>
              <a:rPr lang="pl-PL" i="1" dirty="0" smtClean="0"/>
              <a:t>Tablica Jałmużnicza</a:t>
            </a:r>
            <a:r>
              <a:rPr lang="pl-PL" dirty="0" smtClean="0"/>
              <a:t>, 1607, kościół Mariacki	</a:t>
            </a:r>
            <a:endParaRPr lang="pl-PL" dirty="0"/>
          </a:p>
        </p:txBody>
      </p:sp>
      <p:pic>
        <p:nvPicPr>
          <p:cNvPr id="5" name="Symbol zastępczy obrazu 4" descr="Anton_Möller_Almosentafel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7462" b="7462"/>
          <a:stretch>
            <a:fillRect/>
          </a:stretch>
        </p:blipFill>
        <p:spPr>
          <a:xfrm>
            <a:off x="3152800" y="1052736"/>
            <a:ext cx="4032448" cy="5604089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327648"/>
            <a:ext cx="3294856" cy="530352"/>
          </a:xfrm>
        </p:spPr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Ołtarz  św. Elżbiety, ok. 1410, obecnie Muzeum Narodowe w Gdańsku</a:t>
            </a:r>
            <a:endParaRPr lang="pl-PL" dirty="0"/>
          </a:p>
        </p:txBody>
      </p:sp>
      <p:pic>
        <p:nvPicPr>
          <p:cNvPr id="6" name="Symbol zastępczy obrazu 5" descr="Ołtarz_św._Elżbiety,_około_14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31" r="431"/>
          <a:stretch>
            <a:fillRect/>
          </a:stretch>
        </p:blipFill>
        <p:spPr>
          <a:xfrm>
            <a:off x="0" y="1628800"/>
            <a:ext cx="9698356" cy="432048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www.encyklopediagdanska.pl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Epitafium </a:t>
            </a:r>
            <a:r>
              <a:rPr lang="pl-PL" dirty="0" err="1" smtClean="0"/>
              <a:t>Demoet</a:t>
            </a:r>
            <a:r>
              <a:rPr lang="pl-PL" dirty="0" smtClean="0"/>
              <a:t> van der </a:t>
            </a:r>
            <a:r>
              <a:rPr lang="pl-PL" dirty="0" err="1" smtClean="0"/>
              <a:t>Beke</a:t>
            </a:r>
            <a:r>
              <a:rPr lang="pl-PL" dirty="0" smtClean="0"/>
              <a:t>, 1425, kościół Mariacki</a:t>
            </a:r>
            <a:endParaRPr lang="pl-PL" dirty="0"/>
          </a:p>
        </p:txBody>
      </p:sp>
      <p:pic>
        <p:nvPicPr>
          <p:cNvPr id="8" name="Symbol zastępczy obrazu 7" descr="IMG_115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3080792" y="1052736"/>
            <a:ext cx="4011904" cy="532859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smtClean="0"/>
              <a:t>Źródło zdjęcia: Stanisław Bogdanowicz, </a:t>
            </a:r>
            <a:r>
              <a:rPr lang="pl-PL" i="1" dirty="0" smtClean="0"/>
              <a:t>Dzieła sztuki sakralnej Bazyliki Mariackiej w Gdańsku</a:t>
            </a:r>
            <a:r>
              <a:rPr lang="pl-PL" dirty="0" smtClean="0"/>
              <a:t>, 1990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Hans </a:t>
            </a:r>
            <a:r>
              <a:rPr lang="pl-PL" dirty="0" err="1" smtClean="0"/>
              <a:t>Düringer</a:t>
            </a:r>
            <a:r>
              <a:rPr lang="pl-PL" dirty="0" smtClean="0"/>
              <a:t>, zegar astronomiczny, 1464 – 1470, Bazylika Mariacka</a:t>
            </a:r>
            <a:endParaRPr lang="pl-PL" dirty="0"/>
          </a:p>
        </p:txBody>
      </p:sp>
      <p:pic>
        <p:nvPicPr>
          <p:cNvPr id="5" name="Symbol zastępczy obrazu 4" descr="Gdanks-kosc_Mariacki_zegar_astro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712" r="4712"/>
          <a:stretch>
            <a:fillRect/>
          </a:stretch>
        </p:blipFill>
        <p:spPr>
          <a:xfrm>
            <a:off x="3080792" y="1124744"/>
            <a:ext cx="3767170" cy="511896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Ołtarz św. Jadwigi, ok. 1435/1440, Kościół Mariacki</a:t>
            </a:r>
            <a:endParaRPr lang="pl-PL" dirty="0"/>
          </a:p>
        </p:txBody>
      </p:sp>
      <p:pic>
        <p:nvPicPr>
          <p:cNvPr id="7" name="Symbol zastępczy obrazu 6" descr="ołtarz św. jadwigi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4135" b="4135"/>
          <a:stretch>
            <a:fillRect/>
          </a:stretch>
        </p:blipFill>
        <p:spPr>
          <a:xfrm>
            <a:off x="1208584" y="1124744"/>
            <a:ext cx="7416824" cy="502247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smtClean="0"/>
              <a:t>Źródło zdjęcia: Stanisław Bogdanowicz, </a:t>
            </a:r>
            <a:r>
              <a:rPr lang="pl-PL" i="1" dirty="0" smtClean="0"/>
              <a:t>Dzieła sztuki sakralnej Bazyliki Mariackiej w Gdańsku</a:t>
            </a:r>
            <a:r>
              <a:rPr lang="pl-PL" dirty="0" smtClean="0"/>
              <a:t>, 1990</a:t>
            </a:r>
          </a:p>
          <a:p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Hans Memling, </a:t>
            </a:r>
            <a:r>
              <a:rPr lang="pl-PL" i="1" dirty="0" smtClean="0"/>
              <a:t>Sąd Ostateczny</a:t>
            </a:r>
            <a:r>
              <a:rPr lang="pl-PL" dirty="0" smtClean="0"/>
              <a:t>, ok. 1468/9 – 1471/2, Muzeum Narodowe w Gdańsku</a:t>
            </a:r>
            <a:endParaRPr lang="pl-PL" dirty="0"/>
          </a:p>
        </p:txBody>
      </p:sp>
      <p:pic>
        <p:nvPicPr>
          <p:cNvPr id="6" name="Symbol zastępczy obrazu 5" descr="Das_Jüngste_Gericht_(Memling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412" b="2412"/>
          <a:stretch>
            <a:fillRect/>
          </a:stretch>
        </p:blipFill>
        <p:spPr>
          <a:xfrm>
            <a:off x="560512" y="1124744"/>
            <a:ext cx="8928992" cy="5223086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Mały ołtarz Ferberów, ok. 1485, Duży ołtarz Ferberów, ok. 1481/1484, kościół Mariacki</a:t>
            </a:r>
            <a:endParaRPr lang="pl-PL" dirty="0"/>
          </a:p>
        </p:txBody>
      </p:sp>
      <p:pic>
        <p:nvPicPr>
          <p:cNvPr id="5" name="Symbol zastępczy obrazu 4" descr="ołtarze ferberów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426" r="3426"/>
          <a:stretch>
            <a:fillRect/>
          </a:stretch>
        </p:blipFill>
        <p:spPr>
          <a:xfrm>
            <a:off x="776536" y="1124744"/>
            <a:ext cx="7992888" cy="5289319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err="1" smtClean="0"/>
              <a:t>Źrodło</a:t>
            </a:r>
            <a:r>
              <a:rPr lang="pl-PL" dirty="0" smtClean="0"/>
              <a:t> zdjęcia: </a:t>
            </a:r>
            <a:r>
              <a:rPr lang="pl-PL" dirty="0" err="1" smtClean="0"/>
              <a:t>fakty.interia.pl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Anton </a:t>
            </a:r>
            <a:r>
              <a:rPr lang="pl-PL" dirty="0" err="1" smtClean="0"/>
              <a:t>Möller</a:t>
            </a:r>
            <a:r>
              <a:rPr lang="pl-PL" dirty="0" smtClean="0"/>
              <a:t>, </a:t>
            </a:r>
            <a:r>
              <a:rPr lang="pl-PL" i="1" dirty="0" smtClean="0"/>
              <a:t>Ukrzyżowanie</a:t>
            </a:r>
            <a:r>
              <a:rPr lang="pl-PL" dirty="0" smtClean="0"/>
              <a:t>, 1610, fragment ołtarza dla kościoła św. Katarzyny, Muzeum Narodowe w Gdańsku</a:t>
            </a:r>
            <a:endParaRPr lang="pl-PL" dirty="0"/>
          </a:p>
        </p:txBody>
      </p:sp>
      <p:pic>
        <p:nvPicPr>
          <p:cNvPr id="5" name="Symbol zastępczy obrazu 4" descr="Anton_Möller_Crucifixio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7850" r="7850"/>
          <a:stretch>
            <a:fillRect/>
          </a:stretch>
        </p:blipFill>
        <p:spPr>
          <a:xfrm>
            <a:off x="3584848" y="1124744"/>
            <a:ext cx="3744416" cy="545475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327648"/>
            <a:ext cx="3006824" cy="530352"/>
          </a:xfrm>
        </p:spPr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Hans </a:t>
            </a:r>
            <a:r>
              <a:rPr lang="pl-PL" dirty="0" err="1" smtClean="0"/>
              <a:t>Vredeman</a:t>
            </a:r>
            <a:r>
              <a:rPr lang="pl-PL" dirty="0" smtClean="0"/>
              <a:t> de </a:t>
            </a:r>
            <a:r>
              <a:rPr lang="pl-PL" dirty="0" err="1" smtClean="0"/>
              <a:t>Vries</a:t>
            </a:r>
            <a:r>
              <a:rPr lang="pl-PL" dirty="0" smtClean="0"/>
              <a:t>, </a:t>
            </a:r>
            <a:r>
              <a:rPr lang="pl-PL" i="1" dirty="0" smtClean="0"/>
              <a:t>Alegoria grzechu i Zbawienia,</a:t>
            </a:r>
            <a:r>
              <a:rPr lang="pl-PL" dirty="0" smtClean="0"/>
              <a:t> 1596, Muzeum Narodowe w Gdańsku</a:t>
            </a:r>
            <a:r>
              <a:rPr lang="pl-PL" i="1" dirty="0" smtClean="0"/>
              <a:t> </a:t>
            </a:r>
            <a:endParaRPr lang="pl-PL" dirty="0"/>
          </a:p>
        </p:txBody>
      </p:sp>
      <p:pic>
        <p:nvPicPr>
          <p:cNvPr id="5" name="Symbol zastępczy obrazu 4" descr="ALegoria grzechu i zbawieni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479" r="3479"/>
          <a:stretch>
            <a:fillRect/>
          </a:stretch>
        </p:blipFill>
        <p:spPr>
          <a:xfrm>
            <a:off x="3368824" y="1196752"/>
            <a:ext cx="3888432" cy="5481538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www.mng.gda.pl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Martin </a:t>
            </a:r>
            <a:r>
              <a:rPr lang="pl-PL" dirty="0" err="1" smtClean="0"/>
              <a:t>Schoninck</a:t>
            </a:r>
            <a:r>
              <a:rPr lang="pl-PL" dirty="0" smtClean="0"/>
              <a:t>, </a:t>
            </a:r>
            <a:r>
              <a:rPr lang="pl-PL" i="1" dirty="0" smtClean="0"/>
              <a:t>Oblężenie  Malborka w 1460 </a:t>
            </a:r>
            <a:r>
              <a:rPr lang="pl-PL" dirty="0" smtClean="0"/>
              <a:t>roku, 1536, Dwór Artusa</a:t>
            </a:r>
            <a:endParaRPr lang="pl-PL" dirty="0"/>
          </a:p>
        </p:txBody>
      </p:sp>
      <p:pic>
        <p:nvPicPr>
          <p:cNvPr id="6" name="Symbol zastępczy obrazu 5" descr="oblezenie malborka_629649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421" r="4421"/>
          <a:stretch>
            <a:fillRect/>
          </a:stretch>
        </p:blipFill>
        <p:spPr>
          <a:xfrm>
            <a:off x="776536" y="1124743"/>
            <a:ext cx="8568952" cy="5177449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www.culture.pl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i="1" dirty="0" smtClean="0"/>
              <a:t>Okręt kościoła</a:t>
            </a:r>
            <a:r>
              <a:rPr lang="pl-PL" dirty="0" smtClean="0"/>
              <a:t>, 1495, Dwór Artusa (</a:t>
            </a:r>
            <a:r>
              <a:rPr lang="pl-PL" dirty="0" err="1" smtClean="0"/>
              <a:t>simulacrum</a:t>
            </a:r>
            <a:r>
              <a:rPr lang="pl-PL" dirty="0" smtClean="0"/>
              <a:t> Krzysztofa Izdebskiego, 2003)</a:t>
            </a:r>
            <a:endParaRPr lang="pl-PL" i="1" dirty="0"/>
          </a:p>
        </p:txBody>
      </p:sp>
      <p:pic>
        <p:nvPicPr>
          <p:cNvPr id="5" name="Symbol zastępczy obrazu 4" descr="Okręt kościoł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4121" b="4121"/>
          <a:stretch>
            <a:fillRect/>
          </a:stretch>
        </p:blipFill>
        <p:spPr>
          <a:xfrm>
            <a:off x="704528" y="1124744"/>
            <a:ext cx="8352928" cy="5138984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www.izdebski.art.pl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Malarz Georg, </a:t>
            </a:r>
            <a:r>
              <a:rPr lang="pl-PL" i="1" dirty="0" smtClean="0"/>
              <a:t>Śmierć Lukrecji</a:t>
            </a:r>
            <a:r>
              <a:rPr lang="pl-PL" dirty="0" smtClean="0"/>
              <a:t>, 1531 – 1534, Dwór Artusa</a:t>
            </a:r>
            <a:endParaRPr lang="pl-PL" dirty="0"/>
          </a:p>
        </p:txBody>
      </p:sp>
      <p:pic>
        <p:nvPicPr>
          <p:cNvPr id="5" name="Symbol zastępczy obrazu 4" descr="Lukrecj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5402" r="15402"/>
          <a:stretch>
            <a:fillRect/>
          </a:stretch>
        </p:blipFill>
        <p:spPr>
          <a:xfrm>
            <a:off x="776536" y="1268759"/>
            <a:ext cx="8352928" cy="503173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www.icastle.pl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Laurentz</a:t>
            </a:r>
            <a:r>
              <a:rPr lang="pl-PL" dirty="0" smtClean="0"/>
              <a:t> </a:t>
            </a:r>
            <a:r>
              <a:rPr lang="pl-PL" dirty="0" err="1" smtClean="0"/>
              <a:t>Lauenstein</a:t>
            </a:r>
            <a:r>
              <a:rPr lang="pl-PL" dirty="0" smtClean="0"/>
              <a:t>, </a:t>
            </a:r>
            <a:r>
              <a:rPr lang="pl-PL" i="1" dirty="0" smtClean="0"/>
              <a:t>Lot z córkami</a:t>
            </a:r>
            <a:r>
              <a:rPr lang="pl-PL" dirty="0" smtClean="0"/>
              <a:t>, 1535, Dwór Artusa</a:t>
            </a:r>
            <a:endParaRPr lang="pl-PL" dirty="0"/>
          </a:p>
        </p:txBody>
      </p:sp>
      <p:pic>
        <p:nvPicPr>
          <p:cNvPr id="5" name="Symbol zastępczy obrazu 4" descr="Lot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81" r="5981"/>
          <a:stretch>
            <a:fillRect/>
          </a:stretch>
        </p:blipFill>
        <p:spPr>
          <a:xfrm>
            <a:off x="632520" y="1124744"/>
            <a:ext cx="8352928" cy="524116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www.icastle.pl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Hans </a:t>
            </a:r>
            <a:r>
              <a:rPr lang="pl-PL" dirty="0" err="1" smtClean="0"/>
              <a:t>Vredeman</a:t>
            </a:r>
            <a:r>
              <a:rPr lang="pl-PL" dirty="0" smtClean="0"/>
              <a:t> de </a:t>
            </a:r>
            <a:r>
              <a:rPr lang="pl-PL" dirty="0" err="1" smtClean="0"/>
              <a:t>Vries</a:t>
            </a:r>
            <a:r>
              <a:rPr lang="pl-PL" dirty="0" smtClean="0"/>
              <a:t>, </a:t>
            </a:r>
            <a:r>
              <a:rPr lang="pl-PL" i="1" dirty="0" smtClean="0"/>
              <a:t>Orfeusz wśród zwierząt</a:t>
            </a:r>
            <a:r>
              <a:rPr lang="pl-PL" dirty="0" smtClean="0"/>
              <a:t>,  1594, Dwór Artusa (</a:t>
            </a:r>
            <a:r>
              <a:rPr lang="pl-PL" dirty="0" err="1" smtClean="0"/>
              <a:t>simulacrum</a:t>
            </a:r>
            <a:r>
              <a:rPr lang="pl-PL" dirty="0" smtClean="0"/>
              <a:t> Krzysztofa Izdebskiego, 2001)</a:t>
            </a:r>
            <a:endParaRPr lang="pl-PL" dirty="0"/>
          </a:p>
        </p:txBody>
      </p:sp>
      <p:pic>
        <p:nvPicPr>
          <p:cNvPr id="6" name="Symbol zastępczy obrazu 5" descr="simul_dw_01_3d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978" b="3978"/>
          <a:stretch>
            <a:fillRect/>
          </a:stretch>
        </p:blipFill>
        <p:spPr>
          <a:xfrm>
            <a:off x="3296816" y="1124744"/>
            <a:ext cx="4968552" cy="562595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327648"/>
            <a:ext cx="3366864" cy="530352"/>
          </a:xfrm>
        </p:spPr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www.izdebski.art.pl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Michał Schwarz z Augsburga, kościół Mariacki, 1517</a:t>
            </a:r>
            <a:endParaRPr lang="pl-PL" dirty="0"/>
          </a:p>
        </p:txBody>
      </p:sp>
      <p:pic>
        <p:nvPicPr>
          <p:cNvPr id="5" name="Symbol zastępczy obrazu 4" descr="Gdansk_Kosciol_Mariacki_Ołtarz_Główny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187" r="1187"/>
          <a:stretch>
            <a:fillRect/>
          </a:stretch>
        </p:blipFill>
        <p:spPr>
          <a:xfrm>
            <a:off x="1280592" y="1196752"/>
            <a:ext cx="7565460" cy="497877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Anton </a:t>
            </a:r>
            <a:r>
              <a:rPr lang="pl-PL" dirty="0" err="1" smtClean="0"/>
              <a:t>Möller</a:t>
            </a:r>
            <a:r>
              <a:rPr lang="pl-PL" dirty="0" smtClean="0"/>
              <a:t>, </a:t>
            </a:r>
            <a:r>
              <a:rPr lang="pl-PL" i="1" dirty="0" smtClean="0"/>
              <a:t>Sąd Ostateczny</a:t>
            </a:r>
            <a:r>
              <a:rPr lang="pl-PL" dirty="0" smtClean="0"/>
              <a:t>, 1602 – 1603, Dwór Artusa (</a:t>
            </a:r>
            <a:r>
              <a:rPr lang="pl-PL" dirty="0" err="1" smtClean="0"/>
              <a:t>Simulacrum</a:t>
            </a:r>
            <a:r>
              <a:rPr lang="pl-PL" dirty="0" smtClean="0"/>
              <a:t> Krzysztofa Izdebskiego, 2000)</a:t>
            </a:r>
            <a:endParaRPr lang="pl-PL" dirty="0"/>
          </a:p>
        </p:txBody>
      </p:sp>
      <p:pic>
        <p:nvPicPr>
          <p:cNvPr id="5" name="Symbol zastępczy obrazu 4" descr="simul_dw_01_1d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15" r="1315"/>
          <a:stretch>
            <a:fillRect/>
          </a:stretch>
        </p:blipFill>
        <p:spPr>
          <a:xfrm>
            <a:off x="3656856" y="1124744"/>
            <a:ext cx="4752528" cy="557377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327648"/>
            <a:ext cx="3438872" cy="530352"/>
          </a:xfrm>
        </p:spPr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www.izdebski.art.pl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Herman Han, </a:t>
            </a:r>
            <a:r>
              <a:rPr lang="pl-PL" i="1" dirty="0" smtClean="0"/>
              <a:t>Koronacja Marii</a:t>
            </a:r>
            <a:r>
              <a:rPr lang="pl-PL" dirty="0" smtClean="0"/>
              <a:t>, 1624, Ołtarz </a:t>
            </a:r>
            <a:r>
              <a:rPr lang="pl-PL" smtClean="0"/>
              <a:t>Wszystkich Świętych</a:t>
            </a:r>
            <a:r>
              <a:rPr lang="pl-PL" dirty="0" smtClean="0"/>
              <a:t>, archikatedra w Oliwie</a:t>
            </a:r>
            <a:endParaRPr lang="pl-PL" dirty="0"/>
          </a:p>
        </p:txBody>
      </p:sp>
      <p:pic>
        <p:nvPicPr>
          <p:cNvPr id="5" name="Symbol zastępczy obrazu 4" descr="nawa-polnocna-1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6068" b="6068"/>
          <a:stretch>
            <a:fillRect/>
          </a:stretch>
        </p:blipFill>
        <p:spPr>
          <a:xfrm>
            <a:off x="4088904" y="1196752"/>
            <a:ext cx="4464496" cy="545447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www.archikatedraoliwa.pl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Wielka Sala Rady, Ratusz Głównego Miasta, Gdańsk</a:t>
            </a:r>
            <a:endParaRPr lang="pl-PL" dirty="0"/>
          </a:p>
        </p:txBody>
      </p:sp>
      <p:pic>
        <p:nvPicPr>
          <p:cNvPr id="5" name="Symbol zastępczy obrazu 4" descr="Wielka-Sala-Rady_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775" b="1775"/>
          <a:stretch>
            <a:fillRect/>
          </a:stretch>
        </p:blipFill>
        <p:spPr>
          <a:xfrm>
            <a:off x="920552" y="1124744"/>
            <a:ext cx="7992888" cy="5309298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327648"/>
            <a:ext cx="3152800" cy="530352"/>
          </a:xfrm>
        </p:spPr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ibedeker.pl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Isaak van den </a:t>
            </a:r>
            <a:r>
              <a:rPr lang="pl-PL" dirty="0" err="1" smtClean="0"/>
              <a:t>Blocke</a:t>
            </a:r>
            <a:r>
              <a:rPr lang="pl-PL" dirty="0" smtClean="0"/>
              <a:t>, </a:t>
            </a:r>
            <a:r>
              <a:rPr lang="pl-PL" i="1" dirty="0" smtClean="0"/>
              <a:t>Potop</a:t>
            </a:r>
            <a:r>
              <a:rPr lang="pl-PL" dirty="0" smtClean="0"/>
              <a:t> (fragment), Muzeum Historyczne Miasta Gdańska</a:t>
            </a:r>
            <a:endParaRPr lang="pl-PL" dirty="0"/>
          </a:p>
        </p:txBody>
      </p:sp>
      <p:pic>
        <p:nvPicPr>
          <p:cNvPr id="5" name="Symbol zastępczy obrazu 4" descr="Obraz 17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5722" b="5722"/>
          <a:stretch>
            <a:fillRect/>
          </a:stretch>
        </p:blipFill>
        <p:spPr>
          <a:xfrm>
            <a:off x="632520" y="1124744"/>
            <a:ext cx="8496944" cy="522304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i="1" dirty="0" err="1" smtClean="0"/>
              <a:t>Aurea</a:t>
            </a:r>
            <a:r>
              <a:rPr lang="pl-PL" i="1" dirty="0" smtClean="0"/>
              <a:t> Porta Rzeczypospolitej</a:t>
            </a:r>
            <a:r>
              <a:rPr lang="pl-PL" dirty="0" smtClean="0"/>
              <a:t>, red. Teresa </a:t>
            </a:r>
            <a:r>
              <a:rPr lang="pl-PL" dirty="0" err="1" smtClean="0"/>
              <a:t>Grzybkowska</a:t>
            </a:r>
            <a:r>
              <a:rPr lang="pl-PL" dirty="0" smtClean="0"/>
              <a:t>, Gdańsk, 1997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6496" y="0"/>
            <a:ext cx="9145016" cy="90872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Izaak van den </a:t>
            </a:r>
            <a:r>
              <a:rPr lang="pl-PL" dirty="0" err="1" smtClean="0"/>
              <a:t>Blocke</a:t>
            </a:r>
            <a:r>
              <a:rPr lang="pl-PL" dirty="0" smtClean="0"/>
              <a:t>, malowidła na strop Sali Ratusza Głównego Miasta w Gdańsku, obecnie w </a:t>
            </a:r>
            <a:r>
              <a:rPr lang="pl-PL" dirty="0" err="1" smtClean="0"/>
              <a:t>Germanisches</a:t>
            </a:r>
            <a:r>
              <a:rPr lang="pl-PL" dirty="0" smtClean="0"/>
              <a:t> </a:t>
            </a:r>
            <a:r>
              <a:rPr lang="pl-PL" dirty="0" err="1" smtClean="0"/>
              <a:t>Museum</a:t>
            </a:r>
            <a:r>
              <a:rPr lang="pl-PL" dirty="0" smtClean="0"/>
              <a:t> w Norymberdze, 1611 - 1614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dirty="0" smtClean="0"/>
              <a:t>Źródło zdjęcia: Rainer Kobe, </a:t>
            </a:r>
            <a:r>
              <a:rPr lang="de-DE" i="1" dirty="0" smtClean="0"/>
              <a:t>Eine Deutung des Danziger Deckengemäldes</a:t>
            </a:r>
          </a:p>
          <a:p>
            <a:r>
              <a:rPr lang="de-DE" i="1" dirty="0" smtClean="0"/>
              <a:t>von Isaac von den Blocke im Germanischen</a:t>
            </a:r>
          </a:p>
          <a:p>
            <a:r>
              <a:rPr lang="pl-PL" i="1" dirty="0" err="1" smtClean="0"/>
              <a:t>Nationalmuseum</a:t>
            </a:r>
            <a:r>
              <a:rPr lang="pl-PL" i="1" dirty="0" smtClean="0"/>
              <a:t> </a:t>
            </a:r>
            <a:r>
              <a:rPr lang="pl-PL" i="1" dirty="0" err="1" smtClean="0"/>
              <a:t>in</a:t>
            </a:r>
            <a:r>
              <a:rPr lang="pl-PL" i="1" dirty="0" smtClean="0"/>
              <a:t> </a:t>
            </a:r>
            <a:r>
              <a:rPr lang="pl-PL" i="1" dirty="0" err="1" smtClean="0"/>
              <a:t>Nürnberg</a:t>
            </a:r>
            <a:r>
              <a:rPr lang="pl-PL" i="1" dirty="0" smtClean="0"/>
              <a:t> </a:t>
            </a:r>
            <a:endParaRPr lang="pl-PL" i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4244" b="4244"/>
          <a:stretch>
            <a:fillRect/>
          </a:stretch>
        </p:blipFill>
        <p:spPr bwMode="auto">
          <a:xfrm>
            <a:off x="4932156" y="980728"/>
            <a:ext cx="412530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Anton </a:t>
            </a:r>
            <a:r>
              <a:rPr lang="pl-PL" dirty="0" err="1" smtClean="0"/>
              <a:t>Möller</a:t>
            </a:r>
            <a:r>
              <a:rPr lang="pl-PL" dirty="0" smtClean="0"/>
              <a:t>, </a:t>
            </a:r>
            <a:r>
              <a:rPr lang="pl-PL" i="1" dirty="0" smtClean="0"/>
              <a:t>Budowa świątyni</a:t>
            </a:r>
            <a:r>
              <a:rPr lang="pl-PL" dirty="0" smtClean="0"/>
              <a:t>, 1602, Muzeum Narodowe w Gdańsku</a:t>
            </a:r>
            <a:endParaRPr lang="pl-PL" dirty="0"/>
          </a:p>
        </p:txBody>
      </p:sp>
      <p:pic>
        <p:nvPicPr>
          <p:cNvPr id="6" name="Symbol zastępczy obrazu 5" descr="Moller_Budowa_swiatyni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498" r="5498"/>
          <a:stretch>
            <a:fillRect/>
          </a:stretch>
        </p:blipFill>
        <p:spPr>
          <a:xfrm>
            <a:off x="200473" y="1268760"/>
            <a:ext cx="9433047" cy="468052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Anton </a:t>
            </a:r>
            <a:r>
              <a:rPr lang="pl-PL" dirty="0" err="1" smtClean="0"/>
              <a:t>Möller</a:t>
            </a:r>
            <a:r>
              <a:rPr lang="pl-PL" dirty="0" smtClean="0"/>
              <a:t>, </a:t>
            </a:r>
            <a:r>
              <a:rPr lang="pl-PL" i="1" dirty="0" smtClean="0"/>
              <a:t>Grosz czynszowy</a:t>
            </a:r>
            <a:r>
              <a:rPr lang="pl-PL" dirty="0" smtClean="0"/>
              <a:t>, 1601, Muzeum Historyczne Miasta Gdańska </a:t>
            </a:r>
            <a:endParaRPr lang="pl-PL" dirty="0"/>
          </a:p>
        </p:txBody>
      </p:sp>
      <p:pic>
        <p:nvPicPr>
          <p:cNvPr id="5" name="Symbol zastępczy obrazu 4" descr="Anton_Möller,_Grosz_czynszowy,_1601,_ze_zbiorów_Muzeum_Historycznego_Miasta_Gdańsk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341158" y="1556792"/>
            <a:ext cx="9148346" cy="3672408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encyklopediagdanska.pl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45560" y="0"/>
            <a:ext cx="3960440" cy="1800200"/>
          </a:xfrm>
        </p:spPr>
        <p:txBody>
          <a:bodyPr>
            <a:normAutofit/>
          </a:bodyPr>
          <a:lstStyle/>
          <a:p>
            <a:r>
              <a:rPr lang="pl-PL" dirty="0" smtClean="0"/>
              <a:t>Herman Han, </a:t>
            </a:r>
            <a:r>
              <a:rPr lang="pl-PL" i="1" dirty="0" smtClean="0"/>
              <a:t>Alegoria Pychy, Alegoria Bogactwa</a:t>
            </a:r>
            <a:r>
              <a:rPr lang="pl-PL" dirty="0" smtClean="0"/>
              <a:t>, </a:t>
            </a:r>
            <a:r>
              <a:rPr lang="pl-PL" i="1" dirty="0" smtClean="0"/>
              <a:t>Model świata</a:t>
            </a:r>
            <a:r>
              <a:rPr lang="pl-PL" dirty="0" smtClean="0"/>
              <a:t>, pocz. XVII w. </a:t>
            </a:r>
            <a:endParaRPr lang="pl-PL" dirty="0"/>
          </a:p>
        </p:txBody>
      </p:sp>
      <p:pic>
        <p:nvPicPr>
          <p:cNvPr id="5" name="Symbol zastępczy obrazu 4" descr="National_Museum_in_Poznan_-_painting_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69024" cy="388843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327648"/>
            <a:ext cx="3855368" cy="530352"/>
          </a:xfrm>
        </p:spPr>
        <p:txBody>
          <a:bodyPr/>
          <a:lstStyle/>
          <a:p>
            <a:r>
              <a:rPr lang="pl-PL" dirty="0" smtClean="0"/>
              <a:t>Źródło zdjęć: </a:t>
            </a:r>
            <a:r>
              <a:rPr lang="pl-PL" dirty="0" err="1" smtClean="0"/>
              <a:t>Wikipedia</a:t>
            </a:r>
            <a:endParaRPr lang="pl-PL" dirty="0"/>
          </a:p>
        </p:txBody>
      </p:sp>
      <p:pic>
        <p:nvPicPr>
          <p:cNvPr id="6" name="Obraz 5" descr="National_Museum_in_Poznan_-_painting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4852" y="2060848"/>
            <a:ext cx="4821148" cy="3373607"/>
          </a:xfrm>
          <a:prstGeom prst="rect">
            <a:avLst/>
          </a:prstGeom>
        </p:spPr>
      </p:pic>
      <p:pic>
        <p:nvPicPr>
          <p:cNvPr id="7" name="Obraz 6" descr="model swiat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512" y="3284984"/>
            <a:ext cx="4536504" cy="3267166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Nieznany malarz gdański, </a:t>
            </a:r>
            <a:r>
              <a:rPr lang="pl-PL" i="1" dirty="0" smtClean="0"/>
              <a:t>Portret </a:t>
            </a:r>
            <a:r>
              <a:rPr lang="pl-PL" i="1" dirty="0" err="1" smtClean="0"/>
              <a:t>Christopha</a:t>
            </a:r>
            <a:r>
              <a:rPr lang="pl-PL" i="1" dirty="0" smtClean="0"/>
              <a:t> von </a:t>
            </a:r>
            <a:r>
              <a:rPr lang="pl-PL" i="1" dirty="0" err="1" smtClean="0"/>
              <a:t>Suchten</a:t>
            </a:r>
            <a:r>
              <a:rPr lang="pl-PL" dirty="0" smtClean="0"/>
              <a:t>, 1507, Muzeum Narodowe w Gdańsku</a:t>
            </a:r>
            <a:endParaRPr lang="pl-PL" dirty="0"/>
          </a:p>
        </p:txBody>
      </p:sp>
      <p:pic>
        <p:nvPicPr>
          <p:cNvPr id="5" name="Symbol zastępczy obrazu 4" descr="IMG_1724 (2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922" b="2922"/>
          <a:stretch>
            <a:fillRect/>
          </a:stretch>
        </p:blipFill>
        <p:spPr>
          <a:xfrm>
            <a:off x="2864768" y="1268759"/>
            <a:ext cx="4176464" cy="494868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archiwum własne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Hans Holbein, </a:t>
            </a:r>
            <a:r>
              <a:rPr lang="pl-PL" i="1" dirty="0" smtClean="0"/>
              <a:t>P</a:t>
            </a:r>
            <a:r>
              <a:rPr lang="pl-PL" i="1" dirty="0" smtClean="0"/>
              <a:t>ortret </a:t>
            </a:r>
            <a:r>
              <a:rPr lang="pl-PL" i="1" dirty="0" smtClean="0"/>
              <a:t>kupca gdańskiego Georga </a:t>
            </a:r>
            <a:r>
              <a:rPr lang="pl-PL" i="1" dirty="0" err="1" smtClean="0"/>
              <a:t>Giese</a:t>
            </a:r>
            <a:r>
              <a:rPr lang="pl-PL" dirty="0" smtClean="0"/>
              <a:t>, </a:t>
            </a:r>
            <a:r>
              <a:rPr lang="pl-PL" dirty="0" smtClean="0"/>
              <a:t>1532, </a:t>
            </a:r>
            <a:r>
              <a:rPr lang="pl-PL" dirty="0" err="1" smtClean="0"/>
              <a:t>Staatliche</a:t>
            </a:r>
            <a:r>
              <a:rPr lang="pl-PL" dirty="0" smtClean="0"/>
              <a:t> </a:t>
            </a:r>
            <a:r>
              <a:rPr lang="pl-PL" dirty="0" err="1" smtClean="0"/>
              <a:t>Museen</a:t>
            </a:r>
            <a:r>
              <a:rPr lang="pl-PL" dirty="0" smtClean="0"/>
              <a:t>, Berli</a:t>
            </a:r>
            <a:r>
              <a:rPr lang="pl-PL" dirty="0" smtClean="0"/>
              <a:t>n</a:t>
            </a:r>
            <a:endParaRPr lang="pl-PL" dirty="0"/>
          </a:p>
        </p:txBody>
      </p:sp>
      <p:pic>
        <p:nvPicPr>
          <p:cNvPr id="5" name="Symbol zastępczy obrazu 4" descr="Portrait_of_Georg_Gisze,_by_Hans_Holbein_the_Younge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677" r="6677"/>
          <a:stretch>
            <a:fillRect/>
          </a:stretch>
        </p:blipFill>
        <p:spPr>
          <a:xfrm>
            <a:off x="2936776" y="1052736"/>
            <a:ext cx="3816424" cy="5277119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r>
              <a:rPr lang="pl-PL" dirty="0" smtClean="0"/>
              <a:t> 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Retabulum św. Doroty w kaplicy św. Jerzego, Kościół Mariacki w Gdańsku, 1420 - 1430</a:t>
            </a:r>
            <a:endParaRPr lang="pl-PL" dirty="0"/>
          </a:p>
        </p:txBody>
      </p:sp>
      <p:pic>
        <p:nvPicPr>
          <p:cNvPr id="5" name="Symbol zastępczy obrazu 4" descr="retabulum św doroty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6937" b="6937"/>
          <a:stretch>
            <a:fillRect/>
          </a:stretch>
        </p:blipFill>
        <p:spPr>
          <a:xfrm>
            <a:off x="344488" y="1628800"/>
            <a:ext cx="9009989" cy="472757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obiezyswiat.pl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Anton </a:t>
            </a:r>
            <a:r>
              <a:rPr lang="pl-PL" dirty="0" err="1" smtClean="0"/>
              <a:t>Möller</a:t>
            </a:r>
            <a:r>
              <a:rPr lang="pl-PL" dirty="0" smtClean="0"/>
              <a:t>, </a:t>
            </a:r>
            <a:r>
              <a:rPr lang="pl-PL" i="1" dirty="0" smtClean="0"/>
              <a:t>Portret patrycjuszki</a:t>
            </a:r>
            <a:r>
              <a:rPr lang="pl-PL" dirty="0" smtClean="0"/>
              <a:t>, po 1598, Muzeum Narodowe w Gdańsku</a:t>
            </a:r>
            <a:endParaRPr lang="pl-PL" dirty="0"/>
          </a:p>
        </p:txBody>
      </p:sp>
      <p:pic>
        <p:nvPicPr>
          <p:cNvPr id="5" name="Symbol zastępczy obrazu 4" descr="portret patrycjuszki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490" r="5490"/>
          <a:stretch>
            <a:fillRect/>
          </a:stretch>
        </p:blipFill>
        <p:spPr>
          <a:xfrm>
            <a:off x="3421816" y="1124744"/>
            <a:ext cx="4070480" cy="553111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327648"/>
            <a:ext cx="3080792" cy="530352"/>
          </a:xfrm>
        </p:spPr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www.mng.gda.pl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Herman Han, </a:t>
            </a:r>
            <a:r>
              <a:rPr lang="pl-PL" i="1" dirty="0" smtClean="0"/>
              <a:t>Portrety dobrodziejów klasztoru w Oliwie</a:t>
            </a:r>
            <a:r>
              <a:rPr lang="pl-PL" dirty="0" smtClean="0"/>
              <a:t>, 1613, katedra w Oliwie</a:t>
            </a:r>
            <a:endParaRPr lang="pl-PL" dirty="0"/>
          </a:p>
        </p:txBody>
      </p:sp>
      <p:pic>
        <p:nvPicPr>
          <p:cNvPr id="5" name="Symbol zastępczy obrazu 4" descr="herman han oliw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6302" b="26302"/>
          <a:stretch>
            <a:fillRect/>
          </a:stretch>
        </p:blipFill>
        <p:spPr>
          <a:xfrm>
            <a:off x="848544" y="1124744"/>
            <a:ext cx="7704856" cy="506992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www.archikatedraoliwa.pl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Bartłomiej </a:t>
            </a:r>
            <a:r>
              <a:rPr lang="pl-PL" dirty="0" err="1" smtClean="0"/>
              <a:t>Milwitz</a:t>
            </a:r>
            <a:r>
              <a:rPr lang="pl-PL" dirty="0" smtClean="0"/>
              <a:t>, </a:t>
            </a:r>
            <a:r>
              <a:rPr lang="pl-PL" i="1" dirty="0" smtClean="0"/>
              <a:t>Wjazd Chrystusa do Jerozolimy</a:t>
            </a:r>
            <a:r>
              <a:rPr lang="pl-PL" dirty="0" smtClean="0"/>
              <a:t>, 1654, kościół św. Katarzyny</a:t>
            </a:r>
            <a:endParaRPr lang="pl-PL" dirty="0"/>
          </a:p>
        </p:txBody>
      </p:sp>
      <p:pic>
        <p:nvPicPr>
          <p:cNvPr id="6" name="Symbol zastępczy obrazu 5" descr="wjazd chrystusa do jerozolimy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541" r="9541"/>
          <a:stretch>
            <a:fillRect/>
          </a:stretch>
        </p:blipFill>
        <p:spPr>
          <a:xfrm>
            <a:off x="272480" y="1484784"/>
            <a:ext cx="9433048" cy="424847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www.gdansk.karmelici.pl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Bartłomiej </a:t>
            </a:r>
            <a:r>
              <a:rPr lang="pl-PL" dirty="0" err="1" smtClean="0"/>
              <a:t>Milwitz</a:t>
            </a:r>
            <a:r>
              <a:rPr lang="pl-PL" dirty="0" smtClean="0"/>
              <a:t>, </a:t>
            </a:r>
            <a:r>
              <a:rPr lang="pl-PL" i="1" dirty="0" smtClean="0"/>
              <a:t>Pożar na Długim Targu</a:t>
            </a:r>
            <a:r>
              <a:rPr lang="pl-PL" dirty="0" smtClean="0"/>
              <a:t>, 1650</a:t>
            </a:r>
            <a:endParaRPr lang="pl-PL" dirty="0"/>
          </a:p>
        </p:txBody>
      </p:sp>
      <p:pic>
        <p:nvPicPr>
          <p:cNvPr id="5" name="Symbol zastępczy obrazu 4" descr="pożar na dlugm targu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7301" r="7301"/>
          <a:stretch>
            <a:fillRect/>
          </a:stretch>
        </p:blipFill>
        <p:spPr>
          <a:xfrm>
            <a:off x="344488" y="1124743"/>
            <a:ext cx="9145016" cy="49425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photoblog.pl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Daniel Schultz, </a:t>
            </a:r>
            <a:r>
              <a:rPr lang="pl-PL" i="1" dirty="0" smtClean="0"/>
              <a:t>Jan Heweliusz</a:t>
            </a:r>
            <a:r>
              <a:rPr lang="pl-PL" dirty="0" smtClean="0"/>
              <a:t>, 1677, Biblioteka PAN w Gdańsku</a:t>
            </a:r>
            <a:endParaRPr lang="pl-PL" dirty="0"/>
          </a:p>
        </p:txBody>
      </p:sp>
      <p:pic>
        <p:nvPicPr>
          <p:cNvPr id="5" name="Symbol zastępczy obrazu 4" descr="479px-Johannes_Hevelius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96" b="96"/>
          <a:stretch>
            <a:fillRect/>
          </a:stretch>
        </p:blipFill>
        <p:spPr>
          <a:xfrm>
            <a:off x="3008784" y="1124744"/>
            <a:ext cx="4824536" cy="555837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327648"/>
            <a:ext cx="2792760" cy="530352"/>
          </a:xfrm>
        </p:spPr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Andrzej </a:t>
            </a:r>
            <a:r>
              <a:rPr lang="pl-PL" dirty="0" err="1" smtClean="0"/>
              <a:t>Stech</a:t>
            </a:r>
            <a:r>
              <a:rPr lang="pl-PL" dirty="0" smtClean="0"/>
              <a:t>, </a:t>
            </a:r>
            <a:r>
              <a:rPr lang="pl-PL" i="1" dirty="0" smtClean="0"/>
              <a:t>Martwa natura z </a:t>
            </a:r>
            <a:r>
              <a:rPr lang="pl-PL" dirty="0" smtClean="0"/>
              <a:t>wiewiórką, 1672 – 1678, Muzeum Narodowe w Gdańsku</a:t>
            </a:r>
            <a:endParaRPr lang="pl-PL" dirty="0"/>
          </a:p>
        </p:txBody>
      </p:sp>
      <p:pic>
        <p:nvPicPr>
          <p:cNvPr id="5" name="Symbol zastępczy obrazu 4" descr="andrzej stech martwa natur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4394" b="4394"/>
          <a:stretch>
            <a:fillRect/>
          </a:stretch>
        </p:blipFill>
        <p:spPr>
          <a:xfrm>
            <a:off x="776536" y="1124744"/>
            <a:ext cx="8590518" cy="5256584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www.mng.gda.pl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Ołtarz Główny w katedrze oliwskiej z obrazem Andrzeja </a:t>
            </a:r>
            <a:r>
              <a:rPr lang="pl-PL" dirty="0" err="1" smtClean="0"/>
              <a:t>Stecha</a:t>
            </a:r>
            <a:r>
              <a:rPr lang="pl-PL" dirty="0" smtClean="0"/>
              <a:t>, </a:t>
            </a:r>
            <a:r>
              <a:rPr lang="pl-PL" i="1" dirty="0" smtClean="0"/>
              <a:t>Maria i św. Bernard jako orędownicy konwentu oliwskiego</a:t>
            </a:r>
            <a:r>
              <a:rPr lang="pl-PL" dirty="0" smtClean="0"/>
              <a:t>, 1683 - 1693</a:t>
            </a:r>
            <a:endParaRPr lang="pl-PL" dirty="0"/>
          </a:p>
        </p:txBody>
      </p:sp>
      <p:pic>
        <p:nvPicPr>
          <p:cNvPr id="5" name="Symbol zastępczy obrazu 4" descr="Bez tytułu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678" r="2678"/>
          <a:stretch>
            <a:fillRect/>
          </a:stretch>
        </p:blipFill>
        <p:spPr>
          <a:xfrm>
            <a:off x="3800872" y="1268760"/>
            <a:ext cx="3960440" cy="533412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327648"/>
            <a:ext cx="3512840" cy="530352"/>
          </a:xfrm>
        </p:spPr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www.archikatedraoliwa.pl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Jacob </a:t>
            </a:r>
            <a:r>
              <a:rPr lang="pl-PL" dirty="0" err="1" smtClean="0"/>
              <a:t>Wessel</a:t>
            </a:r>
            <a:r>
              <a:rPr lang="pl-PL" dirty="0" smtClean="0"/>
              <a:t>, </a:t>
            </a:r>
            <a:r>
              <a:rPr lang="pl-PL" i="1" dirty="0" smtClean="0"/>
              <a:t>Portret Friedrich </a:t>
            </a:r>
            <a:r>
              <a:rPr lang="pl-PL" i="1" dirty="0" err="1" smtClean="0"/>
              <a:t>Muhl</a:t>
            </a:r>
            <a:r>
              <a:rPr lang="pl-PL" i="1" dirty="0" smtClean="0"/>
              <a:t> i jego żony  </a:t>
            </a:r>
            <a:r>
              <a:rPr lang="pl-PL" i="1" dirty="0" err="1" smtClean="0"/>
              <a:t>Johanny</a:t>
            </a:r>
            <a:r>
              <a:rPr lang="pl-PL" i="1" dirty="0" smtClean="0"/>
              <a:t> </a:t>
            </a:r>
            <a:r>
              <a:rPr lang="pl-PL" i="1" dirty="0" err="1" smtClean="0"/>
              <a:t>Florentiny</a:t>
            </a:r>
            <a:r>
              <a:rPr lang="pl-PL" dirty="0" smtClean="0"/>
              <a:t>, 1766, Muzeum Narodowe w Gdańsku</a:t>
            </a:r>
            <a:endParaRPr lang="pl-PL" dirty="0"/>
          </a:p>
        </p:txBody>
      </p:sp>
      <p:pic>
        <p:nvPicPr>
          <p:cNvPr id="5" name="Symbol zastępczy obrazu 4" descr="serverid_30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7934" r="7934"/>
          <a:stretch>
            <a:fillRect/>
          </a:stretch>
        </p:blipFill>
        <p:spPr>
          <a:xfrm>
            <a:off x="416496" y="1124744"/>
            <a:ext cx="3816424" cy="525604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www.mng.gda.pl</a:t>
            </a:r>
            <a:endParaRPr lang="pl-PL" dirty="0"/>
          </a:p>
        </p:txBody>
      </p:sp>
      <p:pic>
        <p:nvPicPr>
          <p:cNvPr id="6" name="Obraz 5" descr="serverid_3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6976" y="1196751"/>
            <a:ext cx="4464496" cy="5238653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Daniel Chodowiecki,</a:t>
            </a:r>
            <a:r>
              <a:rPr lang="pl-PL" i="1" dirty="0" smtClean="0"/>
              <a:t> Ulica Długa w Gdańsku</a:t>
            </a:r>
            <a:r>
              <a:rPr lang="pl-PL" dirty="0" smtClean="0"/>
              <a:t>, 1773, Muzeum Narodowe w Gdańsku</a:t>
            </a:r>
            <a:endParaRPr lang="pl-PL" dirty="0"/>
          </a:p>
        </p:txBody>
      </p:sp>
      <p:pic>
        <p:nvPicPr>
          <p:cNvPr id="5" name="Symbol zastępczy obrazu 4" descr="Chodowiecki_Daniel,_Ulica_Długa,_177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40" r="540"/>
          <a:stretch>
            <a:fillRect/>
          </a:stretch>
        </p:blipFill>
        <p:spPr>
          <a:xfrm>
            <a:off x="488504" y="1124744"/>
            <a:ext cx="8784976" cy="5267006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smtClean="0"/>
              <a:t>www.encyklopediagdanska.pl</a:t>
            </a:r>
            <a:endParaRPr lang="pl-PL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2480" y="188640"/>
            <a:ext cx="9633520" cy="79208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Anton </a:t>
            </a:r>
            <a:r>
              <a:rPr lang="pl-PL" dirty="0" err="1" smtClean="0"/>
              <a:t>Möller</a:t>
            </a:r>
            <a:r>
              <a:rPr lang="pl-PL" dirty="0" smtClean="0"/>
              <a:t>, Isaak van den Block, </a:t>
            </a:r>
            <a:r>
              <a:rPr lang="pl-PL" i="1" dirty="0" smtClean="0"/>
              <a:t>Ołtarz z kościoła św. Katarzyny w Gdańsku</a:t>
            </a:r>
            <a:r>
              <a:rPr lang="pl-PL" dirty="0" smtClean="0"/>
              <a:t> (fragment środkowy), 1610, 1612, Muzeum Narodowe w Gdańsku</a:t>
            </a:r>
            <a:endParaRPr lang="pl-PL" dirty="0"/>
          </a:p>
        </p:txBody>
      </p:sp>
      <p:pic>
        <p:nvPicPr>
          <p:cNvPr id="6" name="Symbol zastępczy obrazu 5" descr="IMG_17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890" b="2890"/>
          <a:stretch>
            <a:fillRect/>
          </a:stretch>
        </p:blipFill>
        <p:spPr>
          <a:xfrm>
            <a:off x="3800872" y="1196753"/>
            <a:ext cx="4464496" cy="545609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archiwum własne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8544" y="188640"/>
            <a:ext cx="8568952" cy="7200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Piękna Madonna (1420), Pieta (1410), Pasja (1425/30), </a:t>
            </a:r>
            <a:br>
              <a:rPr lang="pl-PL" dirty="0" smtClean="0"/>
            </a:br>
            <a:r>
              <a:rPr lang="pl-PL" dirty="0" smtClean="0"/>
              <a:t>Kościół Mariacki </a:t>
            </a:r>
            <a:endParaRPr lang="pl-PL" dirty="0"/>
          </a:p>
        </p:txBody>
      </p:sp>
      <p:pic>
        <p:nvPicPr>
          <p:cNvPr id="7" name="Symbol zastępczy obrazu 6" descr="Gdansk_Kosciol_Mariacki_Piekna_Madonn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2395" b="12395"/>
          <a:stretch>
            <a:fillRect/>
          </a:stretch>
        </p:blipFill>
        <p:spPr>
          <a:xfrm>
            <a:off x="272480" y="1052736"/>
            <a:ext cx="2961403" cy="515672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32653" y="6053138"/>
            <a:ext cx="5943600" cy="804862"/>
          </a:xfrm>
        </p:spPr>
        <p:txBody>
          <a:bodyPr/>
          <a:lstStyle/>
          <a:p>
            <a:r>
              <a:rPr lang="pl-PL" dirty="0" smtClean="0"/>
              <a:t>Źródła zdjęć: </a:t>
            </a:r>
            <a:r>
              <a:rPr lang="pl-PL" dirty="0" err="1" smtClean="0"/>
              <a:t>Wikipedia</a:t>
            </a:r>
            <a:endParaRPr lang="pl-PL" dirty="0"/>
          </a:p>
        </p:txBody>
      </p:sp>
      <p:pic>
        <p:nvPicPr>
          <p:cNvPr id="8" name="Obraz 7" descr="Gdansk_Kosciol_Mariacki_Pie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0997" y="1412776"/>
            <a:ext cx="4512266" cy="3600400"/>
          </a:xfrm>
          <a:prstGeom prst="rect">
            <a:avLst/>
          </a:prstGeom>
        </p:spPr>
      </p:pic>
      <p:pic>
        <p:nvPicPr>
          <p:cNvPr id="9" name="Obraz 8" descr="Gdansk_Kosciol_Mariacki_Grupa_Ukrzyzowania_w_kaplicy_Jedenastu_Tysiecy_Dziewi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78488" y="1412776"/>
            <a:ext cx="3227511" cy="4474657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Hans </a:t>
            </a:r>
            <a:r>
              <a:rPr lang="pl-PL" dirty="0" err="1" smtClean="0"/>
              <a:t>Vredeman</a:t>
            </a:r>
            <a:r>
              <a:rPr lang="pl-PL" dirty="0" smtClean="0"/>
              <a:t> de </a:t>
            </a:r>
            <a:r>
              <a:rPr lang="pl-PL" dirty="0" err="1" smtClean="0"/>
              <a:t>Vries</a:t>
            </a:r>
            <a:r>
              <a:rPr lang="pl-PL" dirty="0" smtClean="0"/>
              <a:t>, </a:t>
            </a:r>
            <a:r>
              <a:rPr lang="pl-PL" i="1" dirty="0" smtClean="0"/>
              <a:t>Alegoria grzechu i Zbawienia, </a:t>
            </a:r>
            <a:endParaRPr lang="pl-PL" dirty="0"/>
          </a:p>
        </p:txBody>
      </p:sp>
      <p:pic>
        <p:nvPicPr>
          <p:cNvPr id="5" name="Symbol zastępczy obrazu 4" descr="ALegoria grzechu i zbawieni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479" r="3479"/>
          <a:stretch>
            <a:fillRect/>
          </a:stretch>
        </p:blipFill>
        <p:spPr>
          <a:xfrm>
            <a:off x="3440832" y="1124744"/>
            <a:ext cx="3888432" cy="5481538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www.mng.gda.pl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Abraham van den </a:t>
            </a:r>
            <a:r>
              <a:rPr lang="pl-PL" dirty="0" err="1" smtClean="0"/>
              <a:t>Blocke</a:t>
            </a:r>
            <a:r>
              <a:rPr lang="pl-PL" dirty="0" smtClean="0"/>
              <a:t>, ołtarz główny w kościele św. Jana w Gdańsku, 1612</a:t>
            </a:r>
            <a:endParaRPr lang="pl-PL" dirty="0"/>
          </a:p>
        </p:txBody>
      </p:sp>
      <p:pic>
        <p:nvPicPr>
          <p:cNvPr id="5" name="Symbol zastępczy obrazu 4" descr="Gdansk_Kosciol_Jana_oltarz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3368" b="13368"/>
          <a:stretch>
            <a:fillRect/>
          </a:stretch>
        </p:blipFill>
        <p:spPr>
          <a:xfrm>
            <a:off x="3656856" y="1124744"/>
            <a:ext cx="3168352" cy="5547488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Wikipedia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Ołtarz z kaplicy św. Anny, ok. 1650, stan sprzed 1945 r.</a:t>
            </a:r>
            <a:endParaRPr lang="pl-PL" dirty="0"/>
          </a:p>
        </p:txBody>
      </p:sp>
      <p:pic>
        <p:nvPicPr>
          <p:cNvPr id="6" name="Symbol zastępczy obrazu 5" descr="kaplica św. Anny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5167" b="5167"/>
          <a:stretch>
            <a:fillRect/>
          </a:stretch>
        </p:blipFill>
        <p:spPr>
          <a:xfrm>
            <a:off x="4232920" y="1196752"/>
            <a:ext cx="3974659" cy="5472609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i="1" dirty="0" err="1" smtClean="0"/>
              <a:t>Aurea</a:t>
            </a:r>
            <a:r>
              <a:rPr lang="pl-PL" i="1" dirty="0" smtClean="0"/>
              <a:t> Porta Rzeczypospolitej</a:t>
            </a:r>
            <a:r>
              <a:rPr lang="pl-PL" dirty="0" smtClean="0"/>
              <a:t>, red. Teresa </a:t>
            </a:r>
            <a:r>
              <a:rPr lang="pl-PL" dirty="0" err="1" smtClean="0"/>
              <a:t>Grzybkowska</a:t>
            </a:r>
            <a:r>
              <a:rPr lang="pl-PL" dirty="0" smtClean="0"/>
              <a:t>, Gdańsk, 1997</a:t>
            </a:r>
          </a:p>
          <a:p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Ambona w kościele Bożego Ciała w Gdańsku, 1685</a:t>
            </a:r>
            <a:endParaRPr lang="pl-PL" dirty="0"/>
          </a:p>
        </p:txBody>
      </p:sp>
      <p:pic>
        <p:nvPicPr>
          <p:cNvPr id="5" name="Symbol zastępczy obrazu 4" descr="ambna z kościoła Bożego Ciał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4508" b="4508"/>
          <a:stretch>
            <a:fillRect/>
          </a:stretch>
        </p:blipFill>
        <p:spPr>
          <a:xfrm>
            <a:off x="3584848" y="1196752"/>
            <a:ext cx="3312368" cy="5485208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trojmiasto.pl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Ambona w kościele św. Katarzyny, 1638</a:t>
            </a:r>
            <a:endParaRPr lang="pl-PL" dirty="0"/>
          </a:p>
        </p:txBody>
      </p:sp>
      <p:pic>
        <p:nvPicPr>
          <p:cNvPr id="5" name="Symbol zastępczy obrazu 4" descr="wnetrze-kosciola-święta katarzyn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397" r="2397"/>
          <a:stretch>
            <a:fillRect/>
          </a:stretch>
        </p:blipFill>
        <p:spPr>
          <a:xfrm>
            <a:off x="3656856" y="1196752"/>
            <a:ext cx="3744416" cy="545475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gdansk.karmelici.pl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Ambona z kościoła św. Jana, stan sprzed 1945 i stan obecny (Bazylika Mariacka) </a:t>
            </a:r>
            <a:endParaRPr lang="pl-PL" dirty="0"/>
          </a:p>
        </p:txBody>
      </p:sp>
      <p:pic>
        <p:nvPicPr>
          <p:cNvPr id="6" name="Symbol zastępczy obrazu 5" descr="ambona św. jan sprzed 194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7650" b="7650"/>
          <a:stretch>
            <a:fillRect/>
          </a:stretch>
        </p:blipFill>
        <p:spPr>
          <a:xfrm>
            <a:off x="344488" y="1124744"/>
            <a:ext cx="4719108" cy="508476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 </a:t>
            </a:r>
            <a:r>
              <a:rPr lang="pl-PL" i="1" dirty="0" err="1" smtClean="0"/>
              <a:t>Aurea</a:t>
            </a:r>
            <a:r>
              <a:rPr lang="pl-PL" i="1" dirty="0" smtClean="0"/>
              <a:t> Porta Rzeczypospolitej</a:t>
            </a:r>
            <a:r>
              <a:rPr lang="pl-PL" dirty="0" smtClean="0"/>
              <a:t>, red. Teresa </a:t>
            </a:r>
            <a:r>
              <a:rPr lang="pl-PL" dirty="0" err="1" smtClean="0"/>
              <a:t>Grzybkowska</a:t>
            </a:r>
            <a:r>
              <a:rPr lang="pl-PL" dirty="0" smtClean="0"/>
              <a:t>, Gdańsk, 1997</a:t>
            </a:r>
            <a:endParaRPr lang="pl-PL" dirty="0"/>
          </a:p>
        </p:txBody>
      </p:sp>
      <p:pic>
        <p:nvPicPr>
          <p:cNvPr id="5" name="Obraz 4" descr="ambona bazylika Mariac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5048" y="1124744"/>
            <a:ext cx="4073206" cy="5112568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Chrzcielnica z kościoła Mariackiego, 1552 – 1557, stan sprzed 1945 roku</a:t>
            </a:r>
            <a:endParaRPr lang="pl-PL" dirty="0"/>
          </a:p>
        </p:txBody>
      </p:sp>
      <p:pic>
        <p:nvPicPr>
          <p:cNvPr id="5" name="Symbol zastępczy obrazu 4" descr="chrzcielnica z kościoła mariackiego 1552 155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0100" b="20100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 </a:t>
            </a:r>
            <a:r>
              <a:rPr lang="pl-PL" i="1" dirty="0" err="1" smtClean="0"/>
              <a:t>Aurea</a:t>
            </a:r>
            <a:r>
              <a:rPr lang="pl-PL" i="1" dirty="0" smtClean="0"/>
              <a:t> Porta Rzeczypospolitej</a:t>
            </a:r>
            <a:r>
              <a:rPr lang="pl-PL" dirty="0" smtClean="0"/>
              <a:t>, red. Teresa </a:t>
            </a:r>
            <a:r>
              <a:rPr lang="pl-PL" dirty="0" err="1" smtClean="0"/>
              <a:t>Grzybkowska</a:t>
            </a:r>
            <a:r>
              <a:rPr lang="pl-PL" dirty="0" smtClean="0"/>
              <a:t>, Gdańsk, 1997</a:t>
            </a:r>
          </a:p>
          <a:p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Mateusz </a:t>
            </a:r>
            <a:r>
              <a:rPr lang="pl-PL" dirty="0" err="1" smtClean="0"/>
              <a:t>Gletger</a:t>
            </a:r>
            <a:r>
              <a:rPr lang="pl-PL" dirty="0" smtClean="0"/>
              <a:t> z Braniewa, Chrzcielnica z kościoła św. Katarzyny w Gdańsku, 1585</a:t>
            </a:r>
            <a:endParaRPr lang="pl-PL" dirty="0"/>
          </a:p>
        </p:txBody>
      </p:sp>
      <p:pic>
        <p:nvPicPr>
          <p:cNvPr id="5" name="Symbol zastępczy obrazu 4" descr="chrzcielnica z kościoła św. Katarzyny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76" b="376"/>
          <a:stretch>
            <a:fillRect/>
          </a:stretch>
        </p:blipFill>
        <p:spPr>
          <a:xfrm>
            <a:off x="1352600" y="1186465"/>
            <a:ext cx="7200800" cy="5143429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dirty="0" err="1" smtClean="0"/>
              <a:t>gdansk.karmelici.pl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Chrzcielnica z kościoła św. Jana, 1669 - 1682</a:t>
            </a:r>
            <a:endParaRPr lang="pl-PL" dirty="0"/>
          </a:p>
        </p:txBody>
      </p:sp>
      <p:pic>
        <p:nvPicPr>
          <p:cNvPr id="5" name="Symbol zastępczy obrazu 4" descr="Chrzcielnica z kościoła św. Jan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4467" b="4467"/>
          <a:stretch>
            <a:fillRect/>
          </a:stretch>
        </p:blipFill>
        <p:spPr>
          <a:xfrm>
            <a:off x="992560" y="1124744"/>
            <a:ext cx="7920880" cy="512065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i="1" dirty="0" err="1" smtClean="0"/>
              <a:t>Aurea</a:t>
            </a:r>
            <a:r>
              <a:rPr lang="pl-PL" i="1" dirty="0" smtClean="0"/>
              <a:t> Porta Rzeczypospolitej</a:t>
            </a:r>
            <a:r>
              <a:rPr lang="pl-PL" dirty="0" smtClean="0"/>
              <a:t>, red. Teresa </a:t>
            </a:r>
            <a:r>
              <a:rPr lang="pl-PL" dirty="0" err="1" smtClean="0"/>
              <a:t>Grzybkowska</a:t>
            </a:r>
            <a:r>
              <a:rPr lang="pl-PL" dirty="0" smtClean="0"/>
              <a:t>, Gdańsk, 1997 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1900" dirty="0" smtClean="0"/>
              <a:t>Hans </a:t>
            </a:r>
            <a:r>
              <a:rPr lang="pl-PL" sz="1900" dirty="0" err="1" smtClean="0"/>
              <a:t>Düringer</a:t>
            </a:r>
            <a:r>
              <a:rPr lang="pl-PL" sz="1900" dirty="0" smtClean="0"/>
              <a:t>, Zegar astronomiczny, dolna </a:t>
            </a:r>
            <a:r>
              <a:rPr lang="pl-PL" sz="1900" dirty="0" err="1" smtClean="0"/>
              <a:t>kondgynacja</a:t>
            </a:r>
            <a:endParaRPr lang="pl-PL" sz="1900" dirty="0"/>
          </a:p>
        </p:txBody>
      </p:sp>
      <p:pic>
        <p:nvPicPr>
          <p:cNvPr id="5" name="Symbol zastępczy obrazu 4" descr="72833_Shift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5030" b="5030"/>
          <a:stretch>
            <a:fillRect/>
          </a:stretch>
        </p:blipFill>
        <p:spPr>
          <a:xfrm>
            <a:off x="1496616" y="1124744"/>
            <a:ext cx="7300516" cy="472757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962400" y="6327648"/>
            <a:ext cx="5943600" cy="530352"/>
          </a:xfrm>
        </p:spPr>
        <p:txBody>
          <a:bodyPr/>
          <a:lstStyle/>
          <a:p>
            <a:r>
              <a:rPr lang="pl-PL" dirty="0" smtClean="0"/>
              <a:t>			Źródło zdjęcia: </a:t>
            </a:r>
            <a:r>
              <a:rPr lang="pl-PL" dirty="0" err="1" smtClean="0"/>
              <a:t>polskiekrajobrazy.pl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Maria i św. Jan z grupy Ukrzyżowania z kościoła św. Jana, 1482</a:t>
            </a:r>
            <a:endParaRPr lang="pl-PL" dirty="0"/>
          </a:p>
        </p:txBody>
      </p:sp>
      <p:pic>
        <p:nvPicPr>
          <p:cNvPr id="6" name="Symbol zastępczy obrazu 5" descr="Obraz 21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650" b="650"/>
          <a:stretch>
            <a:fillRect/>
          </a:stretch>
        </p:blipFill>
        <p:spPr>
          <a:xfrm>
            <a:off x="2576736" y="1268760"/>
            <a:ext cx="4602163" cy="472757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Źródło zdjęcia: </a:t>
            </a:r>
            <a:r>
              <a:rPr lang="pl-PL" i="1" dirty="0" err="1" smtClean="0"/>
              <a:t>Aurea</a:t>
            </a:r>
            <a:r>
              <a:rPr lang="pl-PL" i="1" dirty="0" smtClean="0"/>
              <a:t> Porta Rzeczypospolitej</a:t>
            </a:r>
            <a:r>
              <a:rPr lang="pl-PL" dirty="0" smtClean="0"/>
              <a:t>, red. Teresa </a:t>
            </a:r>
            <a:r>
              <a:rPr lang="pl-PL" dirty="0" err="1" smtClean="0"/>
              <a:t>Grzybkowska</a:t>
            </a:r>
            <a:r>
              <a:rPr lang="pl-PL" dirty="0" smtClean="0"/>
              <a:t>, Gdańsk, 1997 </a:t>
            </a:r>
          </a:p>
          <a:p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5647</TotalTime>
  <Words>1556</Words>
  <Application>Microsoft Office PowerPoint</Application>
  <PresentationFormat>Papier A4 (210x297 mm)</PresentationFormat>
  <Paragraphs>158</Paragraphs>
  <Slides>78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78</vt:i4>
      </vt:variant>
    </vt:vector>
  </HeadingPairs>
  <TitlesOfParts>
    <vt:vector size="79" baseType="lpstr">
      <vt:lpstr>Wierzchołek</vt:lpstr>
      <vt:lpstr>SZTUKA GDAŃSKA</vt:lpstr>
      <vt:lpstr>Madonna z Dzieciątkiem w typie Sedes Sapientiae, ok. 1200, Muzeum Narodowe w Gdańsku </vt:lpstr>
      <vt:lpstr>Mistrz Paweł, postacie z ołtarza Trzech Króli, 1520 – 1530, Muzeum Narodowe w Gdańsku</vt:lpstr>
      <vt:lpstr>Hans Düringer, zegar astronomiczny, 1464 – 1470, Bazylika Mariacka</vt:lpstr>
      <vt:lpstr>Michał Schwarz z Augsburga, kościół Mariacki, 1517</vt:lpstr>
      <vt:lpstr>Retabulum św. Doroty w kaplicy św. Jerzego, Kościół Mariacki w Gdańsku, 1420 - 1430</vt:lpstr>
      <vt:lpstr>Piękna Madonna (1420), Pieta (1410), Pasja (1425/30),  Kościół Mariacki </vt:lpstr>
      <vt:lpstr>Hans Düringer, Zegar astronomiczny, dolna kondgynacja</vt:lpstr>
      <vt:lpstr>Maria i św. Jan z grupy Ukrzyżowania z kościoła św. Jana, 1482</vt:lpstr>
      <vt:lpstr>Krucyfiks, kościół św. Trójcy w Gdańsku, koniec XV w.</vt:lpstr>
      <vt:lpstr>Hans Brandt (?), św. Jerzy ze smokiem, 1481 – 1487, Dwór Artusa</vt:lpstr>
      <vt:lpstr>Ołtarz św. Barbary, ok. 1490, kościół Mariacki</vt:lpstr>
      <vt:lpstr>Grupa Zwiastowania, ok.1500, Muzeum Narodowe w Gdańsku i św. Jakub Starszy, lata 80-te XV w., Dwór Artusa</vt:lpstr>
      <vt:lpstr>Ołtarz św. Adriana, pocz. XVI w., kościół Mariacki</vt:lpstr>
      <vt:lpstr>Michał Schwarz z Augsburga, kościół Mariacki, 1517</vt:lpstr>
      <vt:lpstr>Dzieła Mistrza Pawła</vt:lpstr>
      <vt:lpstr>Adrian Karffycz, Św. Rajnold, 1533, Dwór Artusa</vt:lpstr>
      <vt:lpstr>Abraham van den Blocke, nagrobek Bahrów, 1614, kościół Mariacki</vt:lpstr>
      <vt:lpstr>Ratusz Starego Miasta, portal renesansowy, 1517</vt:lpstr>
      <vt:lpstr>Ołtarz główny w kościele św. Katarzyny, partie snycerskie Szymona Herle zniszczone w czasie II wojny światowej, </vt:lpstr>
      <vt:lpstr>Retabulum ołtarzowe, 1604-1606, archikatedra oliwska</vt:lpstr>
      <vt:lpstr>Wilhelm van den Block, epitafium Jana i Doroty Brandesów, 1586, kościół Mariacki</vt:lpstr>
      <vt:lpstr>Wilhelm van den Blocke, epitafium Edwarda Blemke, 1591, kościół Mariacki </vt:lpstr>
      <vt:lpstr>Wilhelm van den Blocke, nagrobek rodziny Kosów, ok. 1600, archikatedra w Oliwie</vt:lpstr>
      <vt:lpstr>Abraham van den Blocke, ołtarz główny w kościele św. Jana w Gdańsku, 1612</vt:lpstr>
      <vt:lpstr>Abraham van den Blocke, Peter Husen, fontanna Neptuna,  1604-1613</vt:lpstr>
      <vt:lpstr>Ołtarz Główny w katedrze oliwskiej z obrazem Andrzeja Stecha, Maria i św. Bernard jako orędownicy konwentu oliwskiego, 1683 - 1693</vt:lpstr>
      <vt:lpstr>Epitafium Konstantyna Ferbera, 1646, kościół Mariacki </vt:lpstr>
      <vt:lpstr>Abraham van den Blocke, Epitafium rodziny Schachmann, 1607, kościół Mariacki</vt:lpstr>
      <vt:lpstr>Epitafium dwóch Gabrieli Schumannów, 1654, kościół Mariacki</vt:lpstr>
      <vt:lpstr>Daniel Eggert, portal Ratusza Głównego Miasta, 1766 - 1768</vt:lpstr>
      <vt:lpstr>Johann Heinrich Meissner, Wenus, lata 60-te XVIII wieku, Muzeum Narodowe  w Gdańsku</vt:lpstr>
      <vt:lpstr>Matthaeus Deisch, pomnik Augusta III Sasa Johanna Heinricha Meissnera, zaginiony</vt:lpstr>
      <vt:lpstr>Brat Alanus, Joseph Gross, organy oliwskie, 2 połowa XVIII wieku</vt:lpstr>
      <vt:lpstr>Ołtarz Jerozolimski (obecnie w Muzeum Narodowym w Warszawie) ok. 1495 - 1500</vt:lpstr>
      <vt:lpstr>Tablica Dziesięciorga Przykazań, kościół Mariacki, 1480 - 1490</vt:lpstr>
      <vt:lpstr>Anton Möller, Tablica Jałmużnicza, 1607, kościół Mariacki </vt:lpstr>
      <vt:lpstr>Ołtarz  św. Elżbiety, ok. 1410, obecnie Muzeum Narodowe w Gdańsku</vt:lpstr>
      <vt:lpstr>Epitafium Demoet van der Beke, 1425, kościół Mariacki</vt:lpstr>
      <vt:lpstr>Ołtarz św. Jadwigi, ok. 1435/1440, Kościół Mariacki</vt:lpstr>
      <vt:lpstr>Hans Memling, Sąd Ostateczny, ok. 1468/9 – 1471/2, Muzeum Narodowe w Gdańsku</vt:lpstr>
      <vt:lpstr>Mały ołtarz Ferberów, ok. 1485, Duży ołtarz Ferberów, ok. 1481/1484, kościół Mariacki</vt:lpstr>
      <vt:lpstr>Anton Möller, Ukrzyżowanie, 1610, fragment ołtarza dla kościoła św. Katarzyny, Muzeum Narodowe w Gdańsku</vt:lpstr>
      <vt:lpstr>Hans Vredeman de Vries, Alegoria grzechu i Zbawienia, 1596, Muzeum Narodowe w Gdańsku </vt:lpstr>
      <vt:lpstr>Martin Schoninck, Oblężenie  Malborka w 1460 roku, 1536, Dwór Artusa</vt:lpstr>
      <vt:lpstr>Okręt kościoła, 1495, Dwór Artusa (simulacrum Krzysztofa Izdebskiego, 2003)</vt:lpstr>
      <vt:lpstr>Malarz Georg, Śmierć Lukrecji, 1531 – 1534, Dwór Artusa</vt:lpstr>
      <vt:lpstr>Laurentz Lauenstein, Lot z córkami, 1535, Dwór Artusa</vt:lpstr>
      <vt:lpstr>Hans Vredeman de Vries, Orfeusz wśród zwierząt,  1594, Dwór Artusa (simulacrum Krzysztofa Izdebskiego, 2001)</vt:lpstr>
      <vt:lpstr>Anton Möller, Sąd Ostateczny, 1602 – 1603, Dwór Artusa (Simulacrum Krzysztofa Izdebskiego, 2000)</vt:lpstr>
      <vt:lpstr>Herman Han, Koronacja Marii, 1624, Ołtarz Wszystkich Świętych, archikatedra w Oliwie</vt:lpstr>
      <vt:lpstr>Wielka Sala Rady, Ratusz Głównego Miasta, Gdańsk</vt:lpstr>
      <vt:lpstr>Isaak van den Blocke, Potop (fragment), Muzeum Historyczne Miasta Gdańska</vt:lpstr>
      <vt:lpstr>Izaak van den Blocke, malowidła na strop Sali Ratusza Głównego Miasta w Gdańsku, obecnie w Germanisches Museum w Norymberdze, 1611 - 1614</vt:lpstr>
      <vt:lpstr>Anton Möller, Budowa świątyni, 1602, Muzeum Narodowe w Gdańsku</vt:lpstr>
      <vt:lpstr>Anton Möller, Grosz czynszowy, 1601, Muzeum Historyczne Miasta Gdańska </vt:lpstr>
      <vt:lpstr>Herman Han, Alegoria Pychy, Alegoria Bogactwa, Model świata, pocz. XVII w. </vt:lpstr>
      <vt:lpstr>Nieznany malarz gdański, Portret Christopha von Suchten, 1507, Muzeum Narodowe w Gdańsku</vt:lpstr>
      <vt:lpstr>Hans Holbein, Portret kupca gdańskiego Georga Giese, 1532, Staatliche Museen, Berlin</vt:lpstr>
      <vt:lpstr>Anton Möller, Portret patrycjuszki, po 1598, Muzeum Narodowe w Gdańsku</vt:lpstr>
      <vt:lpstr>Herman Han, Portrety dobrodziejów klasztoru w Oliwie, 1613, katedra w Oliwie</vt:lpstr>
      <vt:lpstr>Bartłomiej Milwitz, Wjazd Chrystusa do Jerozolimy, 1654, kościół św. Katarzyny</vt:lpstr>
      <vt:lpstr>Bartłomiej Milwitz, Pożar na Długim Targu, 1650</vt:lpstr>
      <vt:lpstr>Daniel Schultz, Jan Heweliusz, 1677, Biblioteka PAN w Gdańsku</vt:lpstr>
      <vt:lpstr>Andrzej Stech, Martwa natura z wiewiórką, 1672 – 1678, Muzeum Narodowe w Gdańsku</vt:lpstr>
      <vt:lpstr>Ołtarz Główny w katedrze oliwskiej z obrazem Andrzeja Stecha, Maria i św. Bernard jako orędownicy konwentu oliwskiego, 1683 - 1693</vt:lpstr>
      <vt:lpstr>Jacob Wessel, Portret Friedrich Muhl i jego żony  Johanny Florentiny, 1766, Muzeum Narodowe w Gdańsku</vt:lpstr>
      <vt:lpstr>Daniel Chodowiecki, Ulica Długa w Gdańsku, 1773, Muzeum Narodowe w Gdańsku</vt:lpstr>
      <vt:lpstr>Anton Möller, Isaak van den Block, Ołtarz z kościoła św. Katarzyny w Gdańsku (fragment środkowy), 1610, 1612, Muzeum Narodowe w Gdańsku</vt:lpstr>
      <vt:lpstr>Hans Vredeman de Vries, Alegoria grzechu i Zbawienia, </vt:lpstr>
      <vt:lpstr>Abraham van den Blocke, ołtarz główny w kościele św. Jana w Gdańsku, 1612</vt:lpstr>
      <vt:lpstr>Ołtarz z kaplicy św. Anny, ok. 1650, stan sprzed 1945 r.</vt:lpstr>
      <vt:lpstr>Ambona w kościele Bożego Ciała w Gdańsku, 1685</vt:lpstr>
      <vt:lpstr>Ambona w kościele św. Katarzyny, 1638</vt:lpstr>
      <vt:lpstr>Ambona z kościoła św. Jana, stan sprzed 1945 i stan obecny (Bazylika Mariacka) </vt:lpstr>
      <vt:lpstr>Chrzcielnica z kościoła Mariackiego, 1552 – 1557, stan sprzed 1945 roku</vt:lpstr>
      <vt:lpstr>Mateusz Gletger z Braniewa, Chrzcielnica z kościoła św. Katarzyny w Gdańsku, 1585</vt:lpstr>
      <vt:lpstr>Chrzcielnica z kościoła św. Jana, 1669 - 1682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SZTUKA GDAŃSKA</dc:title>
  <dc:creator>Ania</dc:creator>
  <cp:lastModifiedBy>Ania</cp:lastModifiedBy>
  <cp:revision>233</cp:revision>
  <dcterms:created xsi:type="dcterms:W3CDTF">2015-02-05T11:31:34Z</dcterms:created>
  <dcterms:modified xsi:type="dcterms:W3CDTF">2015-03-25T21:01:24Z</dcterms:modified>
</cp:coreProperties>
</file>