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2015-04-25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Dzieje sztuki powszechnej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Od prehistorii do współczesności</a:t>
            </a:r>
          </a:p>
          <a:p>
            <a:r>
              <a:rPr lang="pl-PL" dirty="0" smtClean="0"/>
              <a:t>Cz. I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Malowidło z grobu w </a:t>
            </a:r>
            <a:r>
              <a:rPr lang="pl-PL" dirty="0" err="1" smtClean="0"/>
              <a:t>Hierakonpolis</a:t>
            </a:r>
            <a:r>
              <a:rPr lang="pl-PL" dirty="0" smtClean="0"/>
              <a:t>, kultura Nagada II</a:t>
            </a:r>
            <a:endParaRPr lang="pl-PL" dirty="0"/>
          </a:p>
        </p:txBody>
      </p:sp>
      <p:pic>
        <p:nvPicPr>
          <p:cNvPr id="5" name="Symbol zastępczy zawartości 4" descr="Túmulo_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5592" y="2852936"/>
            <a:ext cx="9519817" cy="264368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W malowidle tym zwierzęta, twarze i nogi ludzi wyobrażone są z profilu, a torsy ludzi — frontalnie. Są to już wyraźne zapowiedzi wielkiej sztuki dynastycznego Egiptu.</a:t>
            </a:r>
            <a:endParaRPr lang="pl-P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Piramida </a:t>
            </a:r>
            <a:r>
              <a:rPr lang="pl-PL" dirty="0" err="1" smtClean="0"/>
              <a:t>Dżesera</a:t>
            </a:r>
            <a:r>
              <a:rPr lang="pl-PL" dirty="0" smtClean="0"/>
              <a:t>, </a:t>
            </a:r>
            <a:r>
              <a:rPr lang="pl-PL" dirty="0" err="1" smtClean="0"/>
              <a:t>Sakarra</a:t>
            </a:r>
            <a:r>
              <a:rPr lang="pl-PL" dirty="0" smtClean="0"/>
              <a:t>, 2650 lat p.n.e.</a:t>
            </a:r>
            <a:endParaRPr lang="pl-PL" dirty="0"/>
          </a:p>
        </p:txBody>
      </p:sp>
      <p:pic>
        <p:nvPicPr>
          <p:cNvPr id="5" name="Symbol zastępczy zawartości 4" descr="Saqqara_BW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495914"/>
            <a:ext cx="5111750" cy="340738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Piramida schodkowa, rozwinięta forma wcześniejszej mastaby; z niej rozwinie się forma sławnych piramid.</a:t>
            </a:r>
            <a:endParaRPr 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Piramida Cheopsa, 2560 lat p.n.e., Piramida </a:t>
            </a:r>
            <a:r>
              <a:rPr lang="pl-PL" dirty="0" err="1" smtClean="0"/>
              <a:t>Chefrena</a:t>
            </a:r>
            <a:r>
              <a:rPr lang="pl-PL" dirty="0" smtClean="0"/>
              <a:t>, 2532 lat p.n.e., piramida </a:t>
            </a:r>
            <a:r>
              <a:rPr lang="pl-PL" dirty="0" err="1" smtClean="0"/>
              <a:t>Mykerinosa</a:t>
            </a:r>
            <a:r>
              <a:rPr lang="pl-PL" dirty="0" smtClean="0"/>
              <a:t>, 2600 lat p.n.e. ; </a:t>
            </a:r>
            <a:br>
              <a:rPr lang="pl-PL" dirty="0" smtClean="0"/>
            </a:br>
            <a:r>
              <a:rPr lang="pl-PL" dirty="0" smtClean="0"/>
              <a:t>Wielki Sfinks, 2600 lat p.n.e. (?)</a:t>
            </a:r>
            <a:endParaRPr lang="pl-PL" dirty="0"/>
          </a:p>
        </p:txBody>
      </p:sp>
      <p:pic>
        <p:nvPicPr>
          <p:cNvPr id="5" name="Symbol zastępczy zawartości 4" descr="Pyramids_of_Egypt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88640"/>
            <a:ext cx="5111750" cy="335480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3008313" cy="4691063"/>
          </a:xfrm>
        </p:spPr>
        <p:txBody>
          <a:bodyPr/>
          <a:lstStyle/>
          <a:p>
            <a:r>
              <a:rPr lang="pl-PL" dirty="0" smtClean="0"/>
              <a:t>Sfinks ma twarz faraona </a:t>
            </a:r>
            <a:r>
              <a:rPr lang="pl-PL" dirty="0" err="1" smtClean="0"/>
              <a:t>Chefrena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6" name="Obraz 5" descr="Great_Sphinx_of_Giz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501008"/>
            <a:ext cx="5225398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Dolina Królów, ok. 1500 – 1000 lat p.n.e.</a:t>
            </a:r>
            <a:endParaRPr lang="pl-PL" dirty="0"/>
          </a:p>
        </p:txBody>
      </p:sp>
      <p:pic>
        <p:nvPicPr>
          <p:cNvPr id="5" name="Symbol zastępczy zawartości 4" descr="Luksor_pan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531671"/>
            <a:ext cx="5111750" cy="133587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Ruiny świątyni Ramzesa II, rejon Luksoru, z okresu panowania XIX dynastii</a:t>
            </a:r>
            <a:endParaRPr lang="pl-PL" dirty="0"/>
          </a:p>
        </p:txBody>
      </p:sp>
      <p:pic>
        <p:nvPicPr>
          <p:cNvPr id="5" name="Symbol zastępczy zawartości 4" descr="Egypt.Ramesseum.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925219"/>
            <a:ext cx="5111750" cy="25487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kolumn egipskich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WP_20150402_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262024"/>
            <a:ext cx="5111750" cy="187516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Triada </a:t>
            </a:r>
            <a:r>
              <a:rPr lang="pl-PL" dirty="0" err="1" smtClean="0"/>
              <a:t>Mykerinosa</a:t>
            </a:r>
            <a:r>
              <a:rPr lang="pl-PL" dirty="0" smtClean="0"/>
              <a:t>, ok. 2530 lat p.n.e., Muzeum Egipskie w Kairze</a:t>
            </a:r>
            <a:endParaRPr lang="pl-PL" dirty="0"/>
          </a:p>
        </p:txBody>
      </p:sp>
      <p:pic>
        <p:nvPicPr>
          <p:cNvPr id="5" name="Symbol zastępczy zawartości 4" descr="Menkau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94233" y="273050"/>
            <a:ext cx="3873384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Triady </a:t>
            </a:r>
            <a:r>
              <a:rPr lang="pl-PL" dirty="0" err="1" smtClean="0"/>
              <a:t>Mykerinosa</a:t>
            </a:r>
            <a:r>
              <a:rPr lang="pl-PL" dirty="0" smtClean="0"/>
              <a:t> przedstawiały faraona w towarzystwie bogini Hathor (po lewej) oraz personifikacją jednego z  nomów (jednostka terytorialna) Górnego Egiptu.</a:t>
            </a:r>
            <a:endParaRPr lang="pl-P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Sezostris</a:t>
            </a:r>
            <a:r>
              <a:rPr lang="pl-PL" dirty="0" smtClean="0"/>
              <a:t> III,  Średnie Państwo, Muzeum Egipskie, Kair</a:t>
            </a:r>
            <a:endParaRPr lang="pl-PL" dirty="0"/>
          </a:p>
        </p:txBody>
      </p:sp>
      <p:pic>
        <p:nvPicPr>
          <p:cNvPr id="5" name="Symbol zastępczy zawartości 4" descr="WP_20150402_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317210"/>
            <a:ext cx="5111750" cy="576479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3008313" cy="187220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Siedzący skryba z </a:t>
            </a:r>
            <a:r>
              <a:rPr lang="pl-PL" dirty="0" err="1" smtClean="0"/>
              <a:t>Sakarry</a:t>
            </a:r>
            <a:r>
              <a:rPr lang="pl-PL" dirty="0" smtClean="0"/>
              <a:t>, 2600 – 2350 lat p.n.e., Luwr, Paryż; książę </a:t>
            </a:r>
            <a:r>
              <a:rPr lang="pl-PL" dirty="0" err="1" smtClean="0"/>
              <a:t>Rahotep</a:t>
            </a:r>
            <a:r>
              <a:rPr lang="pl-PL" dirty="0" smtClean="0"/>
              <a:t> i jego żona </a:t>
            </a:r>
            <a:r>
              <a:rPr lang="pl-PL" dirty="0" err="1" smtClean="0"/>
              <a:t>Nofret</a:t>
            </a:r>
            <a:r>
              <a:rPr lang="pl-PL" dirty="0" smtClean="0"/>
              <a:t>, z okresu </a:t>
            </a:r>
            <a:r>
              <a:rPr lang="pl-PL" dirty="0" err="1" smtClean="0"/>
              <a:t>panoania</a:t>
            </a:r>
            <a:r>
              <a:rPr lang="pl-PL" dirty="0" smtClean="0"/>
              <a:t> IV dynastii, Muzeum Egipskie, Kair</a:t>
            </a:r>
            <a:endParaRPr lang="pl-PL" dirty="0"/>
          </a:p>
        </p:txBody>
      </p:sp>
      <p:pic>
        <p:nvPicPr>
          <p:cNvPr id="5" name="Symbol zastępczy zawartości 4" descr="The_seated_scrib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2250" y="0"/>
            <a:ext cx="5111750" cy="5510413"/>
          </a:xfrm>
        </p:spPr>
      </p:pic>
      <p:pic>
        <p:nvPicPr>
          <p:cNvPr id="6" name="Obraz 5" descr="rahotep_i_nofret_z_med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564904"/>
            <a:ext cx="3286125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Sąd Ozyrysa, Księga Umarłych, ok. 1300 lat p.n.e., British </a:t>
            </a:r>
            <a:r>
              <a:rPr lang="pl-PL" dirty="0" err="1" smtClean="0"/>
              <a:t>Museum</a:t>
            </a:r>
            <a:r>
              <a:rPr lang="pl-PL" dirty="0" smtClean="0"/>
              <a:t>, Londyn</a:t>
            </a:r>
            <a:endParaRPr lang="pl-PL" dirty="0"/>
          </a:p>
        </p:txBody>
      </p:sp>
      <p:pic>
        <p:nvPicPr>
          <p:cNvPr id="5" name="Symbol zastępczy zawartości 4" descr="BD_Hunef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154253"/>
            <a:ext cx="5111750" cy="209070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Adorant</a:t>
            </a:r>
            <a:r>
              <a:rPr lang="pl-PL" dirty="0" smtClean="0"/>
              <a:t>, ok. 35 tys. lat temu</a:t>
            </a:r>
            <a:endParaRPr lang="pl-PL" dirty="0"/>
          </a:p>
        </p:txBody>
      </p:sp>
      <p:pic>
        <p:nvPicPr>
          <p:cNvPr id="5" name="Symbol zastępczy zawartości 4" descr="adora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11750" y="2080419"/>
            <a:ext cx="2038350" cy="223837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Najstarsze zachowane przedstawienie człowieka. Zdobiona dwustronnie.</a:t>
            </a: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Gęsi z </a:t>
            </a:r>
            <a:r>
              <a:rPr lang="pl-PL" dirty="0" err="1" smtClean="0"/>
              <a:t>Meidum</a:t>
            </a:r>
            <a:r>
              <a:rPr lang="pl-PL" dirty="0" smtClean="0"/>
              <a:t>, ok. 2600 p.n.e., Muzeum Egipskie, Kair</a:t>
            </a:r>
            <a:endParaRPr lang="pl-PL" dirty="0"/>
          </a:p>
        </p:txBody>
      </p:sp>
      <p:pic>
        <p:nvPicPr>
          <p:cNvPr id="5" name="Symbol zastępczy zawartości 4" descr="Meidum_gee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3658"/>
            <a:ext cx="5111750" cy="383189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Malowidło pochodzi z mastaby </a:t>
            </a:r>
            <a:r>
              <a:rPr lang="pl-PL" dirty="0" err="1" smtClean="0"/>
              <a:t>Nefermaat</a:t>
            </a:r>
            <a:r>
              <a:rPr lang="pl-PL" dirty="0" smtClean="0"/>
              <a:t>, </a:t>
            </a:r>
            <a:r>
              <a:rPr lang="pl-PL" dirty="0" err="1" smtClean="0"/>
              <a:t>niepodal</a:t>
            </a:r>
            <a:r>
              <a:rPr lang="pl-PL" dirty="0" smtClean="0"/>
              <a:t> piramidy faraona </a:t>
            </a:r>
            <a:r>
              <a:rPr lang="pl-PL" dirty="0" err="1" smtClean="0"/>
              <a:t>Snorfu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Malowane reliefy z mastaby Ti, </a:t>
            </a:r>
            <a:r>
              <a:rPr lang="pl-PL" dirty="0" err="1" smtClean="0"/>
              <a:t>Sakkara</a:t>
            </a:r>
            <a:r>
              <a:rPr lang="pl-PL" dirty="0" smtClean="0"/>
              <a:t>, ok. 2400 p.n.e.</a:t>
            </a:r>
            <a:endParaRPr lang="pl-PL" dirty="0"/>
          </a:p>
        </p:txBody>
      </p:sp>
      <p:pic>
        <p:nvPicPr>
          <p:cNvPr id="5" name="Symbol zastępczy zawartości 4" descr="Mastaba_of_Ti_Crossing_a_ri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Muzykantki, malowidło z grobu </a:t>
            </a:r>
            <a:r>
              <a:rPr lang="pl-PL" dirty="0" err="1" smtClean="0"/>
              <a:t>Nachta</a:t>
            </a:r>
            <a:r>
              <a:rPr lang="pl-PL" dirty="0" smtClean="0"/>
              <a:t> w Tebach, ok. 1410 lat p.n.e.</a:t>
            </a:r>
            <a:endParaRPr lang="pl-PL" dirty="0"/>
          </a:p>
        </p:txBody>
      </p:sp>
      <p:pic>
        <p:nvPicPr>
          <p:cNvPr id="5" name="Symbol zastępczy zawartości 4" descr="Nakht_5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760143"/>
            <a:ext cx="2617341" cy="374934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Paleta </a:t>
            </a:r>
            <a:r>
              <a:rPr lang="pl-PL" dirty="0" err="1" smtClean="0"/>
              <a:t>Narmera</a:t>
            </a:r>
            <a:r>
              <a:rPr lang="pl-PL" dirty="0" smtClean="0"/>
              <a:t>, ok. 3000 lat p.n.e., Muzeum Egipskie, Kair</a:t>
            </a:r>
            <a:endParaRPr lang="pl-PL" dirty="0"/>
          </a:p>
        </p:txBody>
      </p:sp>
      <p:pic>
        <p:nvPicPr>
          <p:cNvPr id="5" name="Symbol zastępczy zawartości 4" descr="NarmerPalette_ROM-gam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391702"/>
            <a:ext cx="5111750" cy="361580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Posag faraona </a:t>
            </a:r>
            <a:r>
              <a:rPr lang="pl-PL" dirty="0" err="1" smtClean="0"/>
              <a:t>Amenhotepa</a:t>
            </a:r>
            <a:r>
              <a:rPr lang="pl-PL" dirty="0" smtClean="0"/>
              <a:t> IV (</a:t>
            </a:r>
            <a:r>
              <a:rPr lang="pl-PL" dirty="0" err="1" smtClean="0"/>
              <a:t>Echnatona</a:t>
            </a:r>
            <a:r>
              <a:rPr lang="pl-PL" dirty="0" smtClean="0"/>
              <a:t>), ok,. 1350 lat p.n.e., Muzeum Egipskie, Kair</a:t>
            </a:r>
            <a:endParaRPr lang="pl-PL" dirty="0"/>
          </a:p>
        </p:txBody>
      </p:sp>
      <p:pic>
        <p:nvPicPr>
          <p:cNvPr id="5" name="Symbol zastępczy zawartości 4" descr="Pharaoh_Akhena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44085" y="894556"/>
            <a:ext cx="2773680" cy="461010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Faraon </a:t>
            </a:r>
            <a:r>
              <a:rPr lang="pl-PL" dirty="0" err="1" smtClean="0"/>
              <a:t>Echnaton</a:t>
            </a:r>
            <a:r>
              <a:rPr lang="pl-PL" dirty="0" smtClean="0"/>
              <a:t> z żoną i córkami, ok. 1350 lat p.n.e., Muzeum Egipskie, Berlin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Akhenaten,_Nefertiti_and_their_childr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Posąg </a:t>
            </a:r>
            <a:r>
              <a:rPr lang="pl-PL" dirty="0" err="1" smtClean="0"/>
              <a:t>Nefertiti</a:t>
            </a:r>
            <a:r>
              <a:rPr lang="pl-PL" dirty="0" smtClean="0"/>
              <a:t>, ok. 1351 – 1334 lat  p.n.e., </a:t>
            </a:r>
            <a:r>
              <a:rPr lang="pl-PL" dirty="0" err="1" smtClean="0"/>
              <a:t>Neues</a:t>
            </a:r>
            <a:r>
              <a:rPr lang="pl-PL" dirty="0" smtClean="0"/>
              <a:t> </a:t>
            </a:r>
            <a:r>
              <a:rPr lang="pl-PL" dirty="0" err="1" smtClean="0"/>
              <a:t>Museum</a:t>
            </a:r>
            <a:r>
              <a:rPr lang="pl-PL" dirty="0" smtClean="0"/>
              <a:t>, Berlin </a:t>
            </a:r>
            <a:endParaRPr lang="pl-PL" dirty="0"/>
          </a:p>
        </p:txBody>
      </p:sp>
      <p:pic>
        <p:nvPicPr>
          <p:cNvPr id="5" name="Symbol zastępczy zawartości 4" descr="Nofretete_Neues_Museu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2073" y="273050"/>
            <a:ext cx="3997704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Pałac w </a:t>
            </a:r>
            <a:r>
              <a:rPr lang="pl-PL" dirty="0" err="1" smtClean="0"/>
              <a:t>Knossos</a:t>
            </a:r>
            <a:r>
              <a:rPr lang="pl-PL" dirty="0" smtClean="0"/>
              <a:t>, rzut oraz odrestaurowane wejście północne, ok. 2000 – 1400 lat p.n.e.</a:t>
            </a:r>
            <a:endParaRPr lang="pl-PL" dirty="0"/>
          </a:p>
        </p:txBody>
      </p:sp>
      <p:pic>
        <p:nvPicPr>
          <p:cNvPr id="5" name="Symbol zastępczy zawartości 4" descr="Kahnsch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1512" y="0"/>
            <a:ext cx="4392488" cy="437052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Knossos_-_North_Portico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0928"/>
            <a:ext cx="5436096" cy="40770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Malarstwo z pałacu w </a:t>
            </a:r>
            <a:r>
              <a:rPr lang="pl-PL" dirty="0" err="1" smtClean="0"/>
              <a:t>Knossos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 descr="Crete_knossos_dolphi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52120" y="-171400"/>
            <a:ext cx="3121152" cy="2340864"/>
          </a:xfrm>
        </p:spPr>
      </p:pic>
      <p:pic>
        <p:nvPicPr>
          <p:cNvPr id="11" name="Obraz 10" descr="k,NDg3MTg4NzAsODU2NDYy,f,ksiaze_wsrod_lilii_knoss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5500" y="1981200"/>
            <a:ext cx="3238500" cy="4876800"/>
          </a:xfrm>
          <a:prstGeom prst="rect">
            <a:avLst/>
          </a:prstGeom>
        </p:spPr>
      </p:pic>
      <p:pic>
        <p:nvPicPr>
          <p:cNvPr id="12" name="Obraz 11" descr="Knossos-fresk-z-sali-tronowej- GRYF - REKONSTRUKC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23178"/>
            <a:ext cx="6228184" cy="4134822"/>
          </a:xfrm>
          <a:prstGeom prst="rect">
            <a:avLst/>
          </a:prstGeom>
        </p:spPr>
      </p:pic>
      <p:pic>
        <p:nvPicPr>
          <p:cNvPr id="13" name="Obraz 12" descr="The_Parisian,_fresco,_Knossos,_Gree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0"/>
            <a:ext cx="2231546" cy="408867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Brama Lwic, Mykeny, ok. 1250 lat p.n.e.</a:t>
            </a:r>
            <a:endParaRPr lang="pl-PL" dirty="0"/>
          </a:p>
        </p:txBody>
      </p:sp>
      <p:pic>
        <p:nvPicPr>
          <p:cNvPr id="5" name="Symbol zastępczy zawartości 4" descr="Mycenae_lion_gate_detail_dsc063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2250" y="0"/>
            <a:ext cx="5111750" cy="38338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Mycenae_lion_gate_dsc063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60848"/>
            <a:ext cx="6108171" cy="4581128"/>
          </a:xfrm>
          <a:prstGeom prst="rect">
            <a:avLst/>
          </a:prstGeom>
        </p:spPr>
      </p:pic>
      <p:pic>
        <p:nvPicPr>
          <p:cNvPr id="7" name="Obraz 6" descr="WP_20150402_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564904"/>
            <a:ext cx="4651993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Malowidła w jaskini Lascaux, ok. 17 tys. lat temu</a:t>
            </a:r>
            <a:endParaRPr lang="pl-PL" dirty="0"/>
          </a:p>
        </p:txBody>
      </p:sp>
      <p:pic>
        <p:nvPicPr>
          <p:cNvPr id="5" name="Symbol zastępczy zawartości 4" descr="Lascaux_pain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260648"/>
            <a:ext cx="5111750" cy="335103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Wirtualne zwiedzanie: </a:t>
            </a:r>
            <a:r>
              <a:rPr lang="pl-PL" dirty="0" err="1" smtClean="0"/>
              <a:t>www.lascaux.culture.fr</a:t>
            </a:r>
            <a:endParaRPr lang="pl-PL" dirty="0"/>
          </a:p>
        </p:txBody>
      </p:sp>
      <p:pic>
        <p:nvPicPr>
          <p:cNvPr id="6" name="Obraz 5" descr="Lascau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420888"/>
            <a:ext cx="546811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Rzut megaronu w kulturze egejskiej</a:t>
            </a:r>
            <a:endParaRPr lang="pl-PL" dirty="0"/>
          </a:p>
        </p:txBody>
      </p:sp>
      <p:pic>
        <p:nvPicPr>
          <p:cNvPr id="5" name="Symbol zastępczy zawartości 4" descr="WP_20150402_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760236"/>
            <a:ext cx="5111750" cy="287874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Z formy megaronu wykształciła się zasadnicza koncepcja świątyni greckiej.</a:t>
            </a:r>
            <a:endParaRPr lang="pl-P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Tolos</a:t>
            </a:r>
            <a:r>
              <a:rPr lang="pl-PL" dirty="0" smtClean="0"/>
              <a:t> Atreusza, zw. Grobem Agamemnona, nieopodal Myken, kultura mykeńska</a:t>
            </a:r>
            <a:endParaRPr lang="pl-PL" dirty="0"/>
          </a:p>
        </p:txBody>
      </p:sp>
      <p:pic>
        <p:nvPicPr>
          <p:cNvPr id="5" name="Symbol zastępczy zawartości 4" descr="Tholos_of_Atre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6332" y="0"/>
            <a:ext cx="3917668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Do grobowca prowadzi niezadaszony korytarz zw. </a:t>
            </a:r>
            <a:r>
              <a:rPr lang="pl-PL" dirty="0" err="1" smtClean="0"/>
              <a:t>dromos</a:t>
            </a:r>
            <a:r>
              <a:rPr lang="pl-PL" dirty="0" smtClean="0"/>
              <a:t>. Kopuła budowli jest pozorna.</a:t>
            </a:r>
            <a:endParaRPr lang="pl-PL" dirty="0"/>
          </a:p>
        </p:txBody>
      </p:sp>
      <p:pic>
        <p:nvPicPr>
          <p:cNvPr id="6" name="Obraz 5" descr="07Mykene_Atreus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98170"/>
            <a:ext cx="3419872" cy="455982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Złota maska Agamemnona, ok. 1500 lat p.n.e., Narodowe Muzeum Archeologiczne, Ateny</a:t>
            </a:r>
            <a:endParaRPr lang="pl-PL" dirty="0"/>
          </a:p>
        </p:txBody>
      </p:sp>
      <p:pic>
        <p:nvPicPr>
          <p:cNvPr id="5" name="Symbol zastępczy zawartości 4" descr="MaskeAgamemn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17418"/>
            <a:ext cx="5111750" cy="516437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Pochodzi z jednego z grobów w Mykenach.</a:t>
            </a:r>
            <a:endParaRPr lang="pl-P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Porządki architektoniczne w architekturze starożytnej Grecji</a:t>
            </a:r>
            <a:endParaRPr lang="pl-PL" dirty="0"/>
          </a:p>
        </p:txBody>
      </p:sp>
      <p:pic>
        <p:nvPicPr>
          <p:cNvPr id="5" name="Symbol zastępczy zawartości 4" descr="kolum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93316" y="273050"/>
            <a:ext cx="4475217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Porządek dorycki wywodzi się najprawdopodobniej z konstrukcji drewnianych, o czym świadczy układ fryzu, naśladujący drewniane elementy.</a:t>
            </a:r>
            <a:endParaRPr lang="pl-P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Apollo z </a:t>
            </a:r>
            <a:r>
              <a:rPr lang="pl-PL" dirty="0" err="1" smtClean="0"/>
              <a:t>Tenei</a:t>
            </a:r>
            <a:r>
              <a:rPr lang="pl-PL" dirty="0" smtClean="0"/>
              <a:t>, 560 – 550 lat p.n.e., Muzeum Sztuki Starożytnej, Monachium</a:t>
            </a:r>
            <a:endParaRPr lang="pl-PL" dirty="0"/>
          </a:p>
        </p:txBody>
      </p:sp>
      <p:pic>
        <p:nvPicPr>
          <p:cNvPr id="5" name="Symbol zastępczy zawartości 4" descr="Apollo_of_Tenea_Glyptothek_Munich_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13814" y="273050"/>
            <a:ext cx="2034221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Na twarzy kurosa maluje się charakterystyczny dla takich rzeźb, tzw. „archaiczny uśmiech”.</a:t>
            </a:r>
            <a:endParaRPr lang="pl-PL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Aristion</a:t>
            </a:r>
            <a:r>
              <a:rPr lang="pl-PL" dirty="0" smtClean="0"/>
              <a:t>, kora z Berlina, ok. 550 lat p.n.e., Muzeum Pergamońskie, Berlin</a:t>
            </a:r>
            <a:endParaRPr lang="pl-PL" dirty="0"/>
          </a:p>
        </p:txBody>
      </p:sp>
      <p:pic>
        <p:nvPicPr>
          <p:cNvPr id="5" name="Symbol zastępczy zawartości 4" descr="Berlin_Goddess_Antikensammlung_Berlin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391" y="273050"/>
            <a:ext cx="3263067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WP_20150413_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11750" cy="2177620"/>
          </a:xfrm>
        </p:spPr>
      </p:pic>
      <p:pic>
        <p:nvPicPr>
          <p:cNvPr id="6" name="Obraz 5" descr="WP_20150413_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132857"/>
            <a:ext cx="4716016" cy="2478932"/>
          </a:xfrm>
          <a:prstGeom prst="rect">
            <a:avLst/>
          </a:prstGeom>
        </p:spPr>
      </p:pic>
      <p:pic>
        <p:nvPicPr>
          <p:cNvPr id="7" name="Obraz 6" descr="WP_20150413_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3022" y="0"/>
            <a:ext cx="4140978" cy="5157192"/>
          </a:xfrm>
          <a:prstGeom prst="rect">
            <a:avLst/>
          </a:prstGeom>
        </p:spPr>
      </p:pic>
      <p:pic>
        <p:nvPicPr>
          <p:cNvPr id="8" name="Obraz 7" descr="WP_20150413_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2996952"/>
            <a:ext cx="4473695" cy="402692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WP_20150413_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8980" y="273050"/>
            <a:ext cx="3543889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Fragmenty fryzu Partenonu ateńskiego, 442 – 332 lat p.n.e.</a:t>
            </a:r>
            <a:endParaRPr lang="pl-PL" dirty="0"/>
          </a:p>
        </p:txBody>
      </p:sp>
      <p:pic>
        <p:nvPicPr>
          <p:cNvPr id="5" name="Symbol zastępczy zawartości 4" descr="Egastinai_frieze_Louvre_MR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59254"/>
            <a:ext cx="8686800" cy="421565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 descr="rys21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0" y="0"/>
            <a:ext cx="2762250" cy="1990725"/>
          </a:xfrm>
          <a:prstGeom prst="rect">
            <a:avLst/>
          </a:prstGeom>
        </p:spPr>
      </p:pic>
      <p:pic>
        <p:nvPicPr>
          <p:cNvPr id="7" name="Obraz 6" descr="5NbAexbEmwhyp7Hoy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548680"/>
            <a:ext cx="5072112" cy="301949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Marmurowa kopia rzymska oryginału </a:t>
            </a:r>
            <a:r>
              <a:rPr lang="pl-PL" i="1" dirty="0" smtClean="0"/>
              <a:t>Dyskobola </a:t>
            </a:r>
            <a:r>
              <a:rPr lang="pl-PL" dirty="0" err="1" smtClean="0"/>
              <a:t>Myrona</a:t>
            </a:r>
            <a:r>
              <a:rPr lang="pl-PL" dirty="0" smtClean="0"/>
              <a:t> z ok. 450 lat p.n.e.</a:t>
            </a:r>
            <a:endParaRPr lang="pl-PL" dirty="0"/>
          </a:p>
        </p:txBody>
      </p:sp>
      <p:pic>
        <p:nvPicPr>
          <p:cNvPr id="5" name="Symbol zastępczy zawartości 4" descr="Discobolus_Lancelotti_Massim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030" y="273050"/>
            <a:ext cx="3833789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Dzisiejsza wiedza o </a:t>
            </a:r>
            <a:r>
              <a:rPr lang="pl-PL" dirty="0" err="1" smtClean="0"/>
              <a:t>Myronie</a:t>
            </a:r>
            <a:r>
              <a:rPr lang="pl-PL" dirty="0" smtClean="0"/>
              <a:t> opiera się głównie na dwóch jego dziełach znanych z kopii: </a:t>
            </a:r>
            <a:r>
              <a:rPr lang="pl-PL" i="1" dirty="0" smtClean="0"/>
              <a:t>Dyskobolu</a:t>
            </a:r>
            <a:r>
              <a:rPr lang="pl-PL" dirty="0" smtClean="0"/>
              <a:t> i </a:t>
            </a:r>
            <a:r>
              <a:rPr lang="pl-PL" i="1" dirty="0" smtClean="0"/>
              <a:t>Atenie z </a:t>
            </a:r>
            <a:r>
              <a:rPr lang="pl-PL" i="1" dirty="0" err="1" smtClean="0"/>
              <a:t>Marsjaszem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6" name="Obraz 5" descr="atena i marsjasz myro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284984"/>
            <a:ext cx="1828800" cy="18562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Malowidła w jaskini Altamira, ok. 15000 – 10000 tys. lat temu</a:t>
            </a:r>
            <a:endParaRPr lang="pl-PL" dirty="0"/>
          </a:p>
        </p:txBody>
      </p:sp>
      <p:pic>
        <p:nvPicPr>
          <p:cNvPr id="5" name="Symbol zastępczy zawartości 4" descr="AltamiraBis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124236"/>
            <a:ext cx="5111750" cy="415074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ConjuntoBisont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96952"/>
            <a:ext cx="5207170" cy="348880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Marmurowa kopia rzymska oryginału </a:t>
            </a:r>
            <a:r>
              <a:rPr lang="pl-PL" i="1" dirty="0" err="1" smtClean="0"/>
              <a:t>Doryforosa</a:t>
            </a:r>
            <a:r>
              <a:rPr lang="pl-PL" i="1" dirty="0" smtClean="0"/>
              <a:t> </a:t>
            </a:r>
            <a:r>
              <a:rPr lang="pl-PL" dirty="0" smtClean="0"/>
              <a:t>Polikleta z ok. 440 lat p.n.e. </a:t>
            </a:r>
            <a:endParaRPr lang="pl-PL" dirty="0"/>
          </a:p>
        </p:txBody>
      </p:sp>
      <p:pic>
        <p:nvPicPr>
          <p:cNvPr id="5" name="Symbol zastępczy zawartości 4" descr="Doryphoros_MAN_Napoli_Inv6011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56437" y="273050"/>
            <a:ext cx="3148975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Ulubionym tworzywem Polikleta był marmur. Jego głównym zainteresowaniem był akt męski. Był również teoretykiem, który opracował kanon proporcji stojącej postaci męskiej.</a:t>
            </a:r>
            <a:endParaRPr lang="pl-PL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Rzymska kopia oryginału </a:t>
            </a:r>
            <a:r>
              <a:rPr lang="pl-PL" i="1" dirty="0" smtClean="0"/>
              <a:t>Ateny </a:t>
            </a:r>
            <a:r>
              <a:rPr lang="pl-PL" i="1" dirty="0" err="1" smtClean="0"/>
              <a:t>Parteonos</a:t>
            </a:r>
            <a:r>
              <a:rPr lang="pl-PL" dirty="0" smtClean="0"/>
              <a:t> Fidiasza z 438 roku p.n.e.</a:t>
            </a:r>
            <a:endParaRPr lang="pl-PL" dirty="0"/>
          </a:p>
        </p:txBody>
      </p:sp>
      <p:pic>
        <p:nvPicPr>
          <p:cNvPr id="5" name="Symbol zastępczy zawartości 4" descr="atena partenos fidias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-243408"/>
            <a:ext cx="3851920" cy="736872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WP_20150414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77680"/>
            <a:ext cx="3795859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Kopia oryginału </a:t>
            </a:r>
            <a:r>
              <a:rPr lang="pl-PL" i="1" dirty="0" smtClean="0"/>
              <a:t>Szalejącej menady</a:t>
            </a:r>
            <a:r>
              <a:rPr lang="pl-PL" dirty="0" smtClean="0"/>
              <a:t> Skopasa, ok. 370 -330 lat p.n.e.</a:t>
            </a:r>
            <a:endParaRPr lang="pl-PL" dirty="0"/>
          </a:p>
        </p:txBody>
      </p:sp>
      <p:pic>
        <p:nvPicPr>
          <p:cNvPr id="5" name="Symbol zastępczy zawartości 4" descr="Skopas-–-Bachantk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177" y="316960"/>
            <a:ext cx="5111496" cy="576529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Mauzoleum w Halikarnasie, fryz z </a:t>
            </a:r>
            <a:r>
              <a:rPr lang="pl-PL" dirty="0" err="1" smtClean="0"/>
              <a:t>Amazonomachią</a:t>
            </a:r>
            <a:r>
              <a:rPr lang="pl-PL" dirty="0" smtClean="0"/>
              <a:t>, Skopas ?, ok. </a:t>
            </a:r>
            <a:r>
              <a:rPr lang="pl-PL" dirty="0" err="1" smtClean="0"/>
              <a:t>poł</a:t>
            </a:r>
            <a:r>
              <a:rPr lang="pl-PL" dirty="0" smtClean="0"/>
              <a:t>. IV w. p.n.e.</a:t>
            </a:r>
            <a:endParaRPr lang="pl-PL" dirty="0"/>
          </a:p>
        </p:txBody>
      </p:sp>
      <p:pic>
        <p:nvPicPr>
          <p:cNvPr id="6" name="Obraz 5" descr="skopas fryz w halikarnasie amazonomach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149080"/>
            <a:ext cx="243840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Rzymska kopia oryginału </a:t>
            </a:r>
            <a:r>
              <a:rPr lang="pl-PL" i="1" dirty="0" smtClean="0"/>
              <a:t>Apollo </a:t>
            </a:r>
            <a:r>
              <a:rPr lang="pl-PL" i="1" dirty="0" err="1" smtClean="0"/>
              <a:t>Sauroktonosa</a:t>
            </a:r>
            <a:r>
              <a:rPr lang="pl-PL" i="1" dirty="0" smtClean="0"/>
              <a:t> </a:t>
            </a:r>
            <a:r>
              <a:rPr lang="pl-PL" dirty="0" smtClean="0"/>
              <a:t>zw. </a:t>
            </a:r>
            <a:r>
              <a:rPr lang="pl-PL" i="1" dirty="0" smtClean="0"/>
              <a:t>Apollo z jaszczurką</a:t>
            </a:r>
            <a:r>
              <a:rPr lang="pl-PL" dirty="0" smtClean="0"/>
              <a:t> Praksytelesa z ok. 350 roku p.n.e.</a:t>
            </a:r>
            <a:endParaRPr lang="pl-PL" dirty="0"/>
          </a:p>
        </p:txBody>
      </p:sp>
      <p:pic>
        <p:nvPicPr>
          <p:cNvPr id="5" name="Symbol zastępczy zawartości 4" descr="Apollo_Saurocton_Louv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64062" y="342106"/>
            <a:ext cx="3133725" cy="571500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Przypuszcza się, że jaszczurka symbolizowała ducha zła, którego Apollo chciał zabić. </a:t>
            </a:r>
          </a:p>
          <a:p>
            <a:r>
              <a:rPr lang="pl-PL" dirty="0" smtClean="0"/>
              <a:t>Skośna poza posągów to indywidualne osiągnięcie Praksytelesa.</a:t>
            </a:r>
            <a:endParaRPr lang="pl-PL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Knidos_capitolian01_pushk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30445" y="753586"/>
            <a:ext cx="2600960" cy="489204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Afrodyta w typie </a:t>
            </a:r>
            <a:r>
              <a:rPr lang="pl-PL" i="1" dirty="0" err="1" smtClean="0"/>
              <a:t>pudica</a:t>
            </a:r>
            <a:r>
              <a:rPr lang="pl-PL" dirty="0" smtClean="0"/>
              <a:t> czyli w geście wstydliwego zasłaniania łona.</a:t>
            </a:r>
            <a:endParaRPr lang="pl-PL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Rzymska kopia oryginału </a:t>
            </a:r>
            <a:r>
              <a:rPr lang="pl-PL" i="1" dirty="0" smtClean="0"/>
              <a:t>Afrodyty </a:t>
            </a:r>
            <a:r>
              <a:rPr lang="pl-PL" i="1" dirty="0" err="1" smtClean="0"/>
              <a:t>Knidyjskiej</a:t>
            </a:r>
            <a:r>
              <a:rPr lang="pl-PL" dirty="0" smtClean="0"/>
              <a:t> Praksytelesa z ok. 350 roku p.n.e.</a:t>
            </a:r>
            <a:endParaRPr lang="pl-PL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Rzymska kopia oryginału </a:t>
            </a:r>
            <a:r>
              <a:rPr lang="pl-PL" i="1" dirty="0" err="1" smtClean="0"/>
              <a:t>Apoksyomenosa</a:t>
            </a:r>
            <a:r>
              <a:rPr lang="pl-PL" dirty="0" smtClean="0"/>
              <a:t> Lizypa z ok. 330 roku p.n.e.</a:t>
            </a:r>
            <a:endParaRPr lang="pl-PL" dirty="0"/>
          </a:p>
        </p:txBody>
      </p:sp>
      <p:pic>
        <p:nvPicPr>
          <p:cNvPr id="5" name="Symbol zastępczy zawartości 4" descr="Apoxyomenos_Pio-Clementino_Inv1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6686" y="273050"/>
            <a:ext cx="2508477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Fragmenty Ołtarza Zeusa i  Ateny z Pergamonu, obecnie Muzeum Pergamońskie, Berlin, ok. 180 lat p.n.e.</a:t>
            </a:r>
            <a:endParaRPr lang="pl-PL" dirty="0"/>
          </a:p>
        </p:txBody>
      </p:sp>
      <p:pic>
        <p:nvPicPr>
          <p:cNvPr id="5" name="Symbol zastępczy zawartości 4" descr="Zeus_contra_Poryphion_Pergamonalt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2250" y="0"/>
            <a:ext cx="5111750" cy="38338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ołtarz pergamońs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472506"/>
            <a:ext cx="5936208" cy="338549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Grupa Laokoona</a:t>
            </a:r>
            <a:r>
              <a:rPr lang="pl-PL" dirty="0" smtClean="0"/>
              <a:t>, rzymska wersja z I w. p.n.e. lub I w. n.e. oryginału z ok. 200 lat p.n.e.</a:t>
            </a:r>
            <a:endParaRPr lang="pl-PL" dirty="0"/>
          </a:p>
        </p:txBody>
      </p:sp>
      <p:pic>
        <p:nvPicPr>
          <p:cNvPr id="5" name="Symbol zastępczy zawartości 4" descr="Laocoon_Pio-Clementino_Inv1059-1064-1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742034"/>
            <a:ext cx="5111750" cy="491514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Najprawdopodobniej nogi Laokoona były inspiracją dla nóg rzeźby Neptuna w fontannie na Długim Targu.</a:t>
            </a:r>
            <a:endParaRPr lang="pl-PL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Marmurowa kopia rzymska oryginału z końca III w. p.n.e.</a:t>
            </a:r>
            <a:endParaRPr lang="pl-PL" dirty="0"/>
          </a:p>
        </p:txBody>
      </p:sp>
      <p:pic>
        <p:nvPicPr>
          <p:cNvPr id="5" name="Symbol zastępczy zawartości 4" descr="Old_drunkard_Glyptothek_Munich_437_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63771" y="273050"/>
            <a:ext cx="3534308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Afrodyta z </a:t>
            </a:r>
            <a:r>
              <a:rPr lang="pl-PL" i="1" dirty="0" err="1" smtClean="0"/>
              <a:t>Melos</a:t>
            </a:r>
            <a:r>
              <a:rPr lang="pl-PL" dirty="0" smtClean="0"/>
              <a:t>, zw. </a:t>
            </a:r>
            <a:r>
              <a:rPr lang="pl-PL" i="1" dirty="0" smtClean="0"/>
              <a:t>Wenus z Milo</a:t>
            </a:r>
            <a:r>
              <a:rPr lang="pl-PL" dirty="0" smtClean="0"/>
              <a:t>, 2 </a:t>
            </a:r>
            <a:r>
              <a:rPr lang="pl-PL" dirty="0" err="1" smtClean="0"/>
              <a:t>poł</a:t>
            </a:r>
            <a:r>
              <a:rPr lang="pl-PL" dirty="0" smtClean="0"/>
              <a:t>. II w. p.n.e., Luwr, Paryż</a:t>
            </a:r>
            <a:endParaRPr lang="pl-PL" dirty="0"/>
          </a:p>
        </p:txBody>
      </p:sp>
      <p:pic>
        <p:nvPicPr>
          <p:cNvPr id="5" name="Symbol zastępczy zawartości 4" descr="wenus z mil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79887" y="273050"/>
            <a:ext cx="3902075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Długo uważana za ideał kobiecości w odniesieniu do starożytności.</a:t>
            </a:r>
          </a:p>
          <a:p>
            <a:endParaRPr lang="pl-PL" dirty="0" smtClean="0"/>
          </a:p>
          <a:p>
            <a:r>
              <a:rPr lang="pl-PL" dirty="0" smtClean="0"/>
              <a:t>Należy do rzadkich, zachowanych  do naszych czasów oryginalnych wyobrażeń bóstwa okresu hellenistycznego.</a:t>
            </a: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Wenus z </a:t>
            </a:r>
            <a:r>
              <a:rPr lang="pl-PL" dirty="0" err="1" smtClean="0"/>
              <a:t>Willendorfu</a:t>
            </a:r>
            <a:r>
              <a:rPr lang="pl-PL" dirty="0" smtClean="0"/>
              <a:t>, ok. 22 – 24 tys. lat temu, </a:t>
            </a:r>
            <a:r>
              <a:rPr lang="pl-PL" dirty="0" err="1" smtClean="0"/>
              <a:t>Naturhistorisches</a:t>
            </a:r>
            <a:r>
              <a:rPr lang="pl-PL" dirty="0" smtClean="0"/>
              <a:t> </a:t>
            </a:r>
            <a:r>
              <a:rPr lang="pl-PL" dirty="0" err="1" smtClean="0"/>
              <a:t>Museum</a:t>
            </a:r>
            <a:r>
              <a:rPr lang="pl-PL" dirty="0" smtClean="0"/>
              <a:t>, Wiedeń</a:t>
            </a:r>
            <a:endParaRPr lang="pl-PL" dirty="0"/>
          </a:p>
        </p:txBody>
      </p:sp>
      <p:pic>
        <p:nvPicPr>
          <p:cNvPr id="5" name="Symbol zastępczy zawartości 4" descr="VenusWillendor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Należy do grupy rzeźb zwanych „Wenus paleolityczna”,  które często nie miały górnych kończyn – tak jak Wenus z Milo</a:t>
            </a:r>
            <a:endParaRPr lang="pl-PL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Naczynie z Aten w typie </a:t>
            </a:r>
            <a:r>
              <a:rPr lang="pl-PL" i="1" dirty="0" err="1" smtClean="0"/>
              <a:t>oinochoe</a:t>
            </a:r>
            <a:r>
              <a:rPr lang="pl-PL" i="1" dirty="0" smtClean="0"/>
              <a:t>, </a:t>
            </a:r>
            <a:r>
              <a:rPr lang="pl-PL" dirty="0" smtClean="0"/>
              <a:t>ok. 800 lat p.n.e., Luwr, Paryż</a:t>
            </a:r>
            <a:endParaRPr lang="pl-PL" i="1" dirty="0"/>
          </a:p>
        </p:txBody>
      </p:sp>
      <p:pic>
        <p:nvPicPr>
          <p:cNvPr id="5" name="Symbol zastępczy zawartości 4" descr="Oinochoe_Athens_Louvre_34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885" y="288766"/>
            <a:ext cx="3688080" cy="582168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Waza dipylońska, 760 – 750 lat p.n.e., Muzeum Archeologiczne, Ateny</a:t>
            </a:r>
            <a:endParaRPr lang="pl-PL" dirty="0"/>
          </a:p>
        </p:txBody>
      </p:sp>
      <p:pic>
        <p:nvPicPr>
          <p:cNvPr id="5" name="Symbol zastępczy zawartości 4" descr="Dypilon_vase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71701" y="273050"/>
            <a:ext cx="3718448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Oinochoe</a:t>
            </a:r>
            <a:r>
              <a:rPr lang="pl-PL" dirty="0" smtClean="0"/>
              <a:t> z </a:t>
            </a:r>
            <a:r>
              <a:rPr lang="pl-PL" dirty="0" err="1" smtClean="0"/>
              <a:t>Kameiros</a:t>
            </a:r>
            <a:r>
              <a:rPr lang="pl-PL" dirty="0" smtClean="0"/>
              <a:t> na Rodos, ok. </a:t>
            </a:r>
            <a:r>
              <a:rPr lang="pl-PL" dirty="0" err="1" smtClean="0"/>
              <a:t>poł</a:t>
            </a:r>
            <a:r>
              <a:rPr lang="pl-PL" dirty="0" smtClean="0"/>
              <a:t>. </a:t>
            </a:r>
            <a:r>
              <a:rPr lang="pl-PL" dirty="0" smtClean="0"/>
              <a:t>VII </a:t>
            </a:r>
            <a:r>
              <a:rPr lang="pl-PL" dirty="0" smtClean="0"/>
              <a:t>w. p.n.e.</a:t>
            </a:r>
            <a:endParaRPr lang="pl-PL" dirty="0"/>
          </a:p>
        </p:txBody>
      </p:sp>
      <p:pic>
        <p:nvPicPr>
          <p:cNvPr id="5" name="Symbol zastępczy zawartości 4" descr="Protocorinthian_oinochoe_Louvre_A4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9969" y="273050"/>
            <a:ext cx="4121911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Naczynie w typie </a:t>
            </a:r>
            <a:r>
              <a:rPr lang="pl-PL" i="1" dirty="0" err="1" smtClean="0"/>
              <a:t>amazis</a:t>
            </a:r>
            <a:r>
              <a:rPr lang="pl-PL" i="1" dirty="0" smtClean="0"/>
              <a:t>, </a:t>
            </a:r>
            <a:r>
              <a:rPr lang="pl-PL" dirty="0" smtClean="0"/>
              <a:t>ok. 550 – 530 lat p.n.e.</a:t>
            </a:r>
            <a:endParaRPr lang="pl-PL" dirty="0"/>
          </a:p>
        </p:txBody>
      </p:sp>
      <p:pic>
        <p:nvPicPr>
          <p:cNvPr id="5" name="Symbol zastępczy zawartości 4" descr="Herakles_Olympos_Louvre_F30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74991" y="273050"/>
            <a:ext cx="3511868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Na brzuścu przedstawieni zostali Herkules, Posejdon i Atena.</a:t>
            </a:r>
            <a:endParaRPr lang="pl-PL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Malarz Berliński, </a:t>
            </a:r>
            <a:r>
              <a:rPr lang="pl-PL" i="1" dirty="0" err="1" smtClean="0"/>
              <a:t>Ganimedes</a:t>
            </a:r>
            <a:r>
              <a:rPr lang="pl-PL" i="1" dirty="0" smtClean="0"/>
              <a:t> z kogutem</a:t>
            </a:r>
            <a:r>
              <a:rPr lang="pl-PL" dirty="0" smtClean="0"/>
              <a:t>, fragment naczynia w typie krateru dzwonowatego, 490 – 480 lat p.n.e.</a:t>
            </a:r>
            <a:endParaRPr lang="pl-PL" dirty="0"/>
          </a:p>
        </p:txBody>
      </p:sp>
      <p:pic>
        <p:nvPicPr>
          <p:cNvPr id="5" name="Symbol zastępczy zawartości 4" descr="Berlin_Painter_Ganymedes_Louvre_G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474613"/>
            <a:ext cx="5111750" cy="544998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Styl Malarza Berlińskiego charakteryzuje się doskonałym rysunkiem i ukazaniem muskulatury.</a:t>
            </a:r>
            <a:endParaRPr lang="pl-PL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Panteon, Rzym, 125 rok n.e.</a:t>
            </a:r>
            <a:endParaRPr lang="pl-PL" dirty="0"/>
          </a:p>
        </p:txBody>
      </p:sp>
      <p:pic>
        <p:nvPicPr>
          <p:cNvPr id="5" name="Symbol zastępczy zawartości 4" descr="pantheon_panorama_rome_-_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6832" y="0"/>
            <a:ext cx="4077168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 descr="Rome_Pantheon_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97560"/>
            <a:ext cx="6415059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Bazylika </a:t>
            </a:r>
            <a:r>
              <a:rPr lang="pl-PL" dirty="0" err="1" smtClean="0"/>
              <a:t>Aemilia</a:t>
            </a:r>
            <a:r>
              <a:rPr lang="pl-PL" dirty="0" smtClean="0"/>
              <a:t>, 179 p.n.e., rekonstrukcja wyglądu za czasów Oktawiana Augusta</a:t>
            </a:r>
            <a:endParaRPr lang="pl-PL" dirty="0"/>
          </a:p>
        </p:txBody>
      </p:sp>
      <p:pic>
        <p:nvPicPr>
          <p:cNvPr id="5" name="Symbol zastępczy zawartości 4" descr="Basilica_Aemilia_3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846949"/>
            <a:ext cx="5111750" cy="270531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Amfiteatr Flawiuszów, ok. 70 – 80 r. n.e., Rzym</a:t>
            </a:r>
            <a:endParaRPr lang="pl-PL" dirty="0"/>
          </a:p>
        </p:txBody>
      </p:sp>
      <p:pic>
        <p:nvPicPr>
          <p:cNvPr id="5" name="Symbol zastępczy zawartości 4" descr="Colosseum_0732_2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521137"/>
            <a:ext cx="5111750" cy="335693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Łuk Tytusa, ok. 80 – 96 r. n.e., Rzym</a:t>
            </a:r>
            <a:endParaRPr lang="pl-PL" dirty="0"/>
          </a:p>
        </p:txBody>
      </p:sp>
      <p:pic>
        <p:nvPicPr>
          <p:cNvPr id="5" name="Symbol zastępczy zawartości 4" descr="łuk tytu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3581" y="0"/>
            <a:ext cx="4650419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3008313" cy="4691063"/>
          </a:xfrm>
        </p:spPr>
        <p:txBody>
          <a:bodyPr/>
          <a:lstStyle/>
          <a:p>
            <a:r>
              <a:rPr lang="pl-PL" dirty="0" smtClean="0"/>
              <a:t>Łuk Konstantyna, 312 – 315 r. n.e., Rzym</a:t>
            </a:r>
          </a:p>
          <a:p>
            <a:endParaRPr lang="pl-PL" dirty="0"/>
          </a:p>
        </p:txBody>
      </p:sp>
      <p:pic>
        <p:nvPicPr>
          <p:cNvPr id="6" name="Obraz 5" descr="Luk_Konstantyna_4DSCF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3901440" cy="292608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Kolumna Trajana, 113 r. n.e., Rzym</a:t>
            </a:r>
            <a:endParaRPr lang="pl-PL" dirty="0"/>
          </a:p>
        </p:txBody>
      </p:sp>
      <p:pic>
        <p:nvPicPr>
          <p:cNvPr id="5" name="Symbol zastępczy zawartości 4" descr="kolumna traja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0" y="0"/>
            <a:ext cx="3810000" cy="554990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 descr="Relief_Kolumna_Traja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625418"/>
            <a:ext cx="4032448" cy="53765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Malowidła z obszaru Sahary, neolit</a:t>
            </a:r>
            <a:endParaRPr lang="pl-PL" dirty="0"/>
          </a:p>
        </p:txBody>
      </p:sp>
      <p:pic>
        <p:nvPicPr>
          <p:cNvPr id="5" name="Symbol zastępczy zawartości 4" descr="saharacavea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496755"/>
            <a:ext cx="5111750" cy="340570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Przykłady portretów republikańskich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Symbol zastępczy zawartości 8" descr="WP_20150415_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3020" y="0"/>
            <a:ext cx="3710980" cy="5853113"/>
          </a:xfrm>
        </p:spPr>
      </p:pic>
      <p:pic>
        <p:nvPicPr>
          <p:cNvPr id="10" name="Obraz 9" descr="WP_20150415_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48463"/>
            <a:ext cx="4716016" cy="3109537"/>
          </a:xfrm>
          <a:prstGeom prst="rect">
            <a:avLst/>
          </a:prstGeom>
        </p:spPr>
      </p:pic>
      <p:pic>
        <p:nvPicPr>
          <p:cNvPr id="11" name="Obraz 10" descr="WP_20150415_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0"/>
            <a:ext cx="2529854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Posąg Augusta z Prima Porta, po 20 r. p.n.e.</a:t>
            </a:r>
            <a:endParaRPr lang="pl-PL" dirty="0"/>
          </a:p>
        </p:txBody>
      </p:sp>
      <p:pic>
        <p:nvPicPr>
          <p:cNvPr id="5" name="Symbol zastępczy zawartości 4" descr="Statue-August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1" y="0"/>
            <a:ext cx="4572000" cy="685800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Posąg Klaudiusza – Jowisza, 41 – 54 r. </a:t>
            </a:r>
            <a:endParaRPr lang="pl-PL" dirty="0"/>
          </a:p>
        </p:txBody>
      </p:sp>
      <p:pic>
        <p:nvPicPr>
          <p:cNvPr id="5" name="Symbol zastępczy zawartości 4" descr="klaudiusz_pos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39274" y="273050"/>
            <a:ext cx="3383302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Portret Wespazjana, 70 – 79 r.</a:t>
            </a:r>
            <a:endParaRPr lang="pl-PL" dirty="0"/>
          </a:p>
        </p:txBody>
      </p:sp>
      <p:pic>
        <p:nvPicPr>
          <p:cNvPr id="5" name="Symbol zastępczy zawartości 4" descr="wespazj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188640"/>
            <a:ext cx="2999308" cy="551485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Głowa Konstantyna, ok. 312 r.</a:t>
            </a:r>
            <a:endParaRPr lang="pl-PL" dirty="0"/>
          </a:p>
        </p:txBody>
      </p:sp>
      <p:pic>
        <p:nvPicPr>
          <p:cNvPr id="5" name="Symbol zastępczy zawartości 4" descr="Constantine_Musei_Capitoli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5858" y="273050"/>
            <a:ext cx="3670134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Głowa 3m wysokości. Należała do posągu o ok. 10 m wysokości. Cesarz był  w pozycji siedzącej z uniesioną prawą ręką. </a:t>
            </a:r>
            <a:endParaRPr lang="pl-PL" smtClean="0"/>
          </a:p>
          <a:p>
            <a:r>
              <a:rPr lang="pl-PL" smtClean="0"/>
              <a:t>Charakterystyczne </a:t>
            </a:r>
            <a:r>
              <a:rPr lang="pl-PL" dirty="0" smtClean="0"/>
              <a:t>dla epoki są ogromne, głęboko osadzone oczy. </a:t>
            </a:r>
            <a:endParaRPr lang="pl-PL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I styl pompejański, pocz. II – 80 r. p.n.e. – Villa di </a:t>
            </a:r>
            <a:r>
              <a:rPr lang="pl-PL" dirty="0" err="1" smtClean="0"/>
              <a:t>Arianna</a:t>
            </a:r>
            <a:r>
              <a:rPr lang="pl-PL" dirty="0" smtClean="0"/>
              <a:t>, </a:t>
            </a:r>
            <a:r>
              <a:rPr lang="pl-PL" dirty="0" err="1" smtClean="0"/>
              <a:t>Stabiae</a:t>
            </a:r>
            <a:r>
              <a:rPr lang="pl-PL" dirty="0" smtClean="0"/>
              <a:t>, niedaleko Pompejów</a:t>
            </a:r>
            <a:endParaRPr lang="pl-PL" dirty="0"/>
          </a:p>
        </p:txBody>
      </p:sp>
      <p:pic>
        <p:nvPicPr>
          <p:cNvPr id="5" name="Symbol zastępczy zawartości 4" descr="Stabiae_Stanza_Villa_di_Arianna_b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1628800"/>
            <a:ext cx="4711101" cy="353332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II styl pompejański, 90 – 15 r. p.n.e., Willa z Misteriami, Pompeje</a:t>
            </a:r>
            <a:endParaRPr lang="pl-PL" dirty="0"/>
          </a:p>
        </p:txBody>
      </p:sp>
      <p:pic>
        <p:nvPicPr>
          <p:cNvPr id="5" name="Symbol zastępczy zawartości 4" descr="Pompeii_Fresco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3293" y="273050"/>
            <a:ext cx="4255264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Malowidła w tym stylu są bardzo liczne i zróżnicowane.</a:t>
            </a:r>
          </a:p>
          <a:p>
            <a:r>
              <a:rPr lang="pl-PL" dirty="0" smtClean="0"/>
              <a:t>Cechami charakterystycznymi są: przewaga ciepłych barw oraz iluzjonizm przestrzenny.</a:t>
            </a:r>
            <a:endParaRPr lang="pl-PL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III styl pompejański, 20 – 5-  n.e., Villa </a:t>
            </a:r>
            <a:r>
              <a:rPr lang="pl-PL" dirty="0" err="1" smtClean="0"/>
              <a:t>Boscotrecase</a:t>
            </a:r>
            <a:r>
              <a:rPr lang="pl-PL" dirty="0" smtClean="0"/>
              <a:t>, Pompeje</a:t>
            </a:r>
            <a:endParaRPr lang="pl-PL" dirty="0"/>
          </a:p>
        </p:txBody>
      </p:sp>
      <p:pic>
        <p:nvPicPr>
          <p:cNvPr id="5" name="Symbol zastępczy zawartości 4" descr="villa boscotreca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4868" y="273050"/>
            <a:ext cx="3972113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IV styl pompejański, 50 – 100 n.e., Pompeje</a:t>
            </a:r>
            <a:endParaRPr lang="pl-PL" dirty="0"/>
          </a:p>
        </p:txBody>
      </p:sp>
      <p:pic>
        <p:nvPicPr>
          <p:cNvPr id="5" name="Symbol zastępczy zawartości 4" descr="czwarty styl pompejańs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97962" y="273050"/>
            <a:ext cx="4465925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Bitwa pod Issos, mozaika, ok. 333 r. p.n.e., Narodowe Muzeum Archeologiczne, Neapol</a:t>
            </a:r>
            <a:endParaRPr lang="pl-PL" dirty="0"/>
          </a:p>
        </p:txBody>
      </p:sp>
      <p:pic>
        <p:nvPicPr>
          <p:cNvPr id="5" name="Symbol zastępczy zawartości 4" descr="Napoli_BW_2013-05-16_16-25-06_1_Dx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8809" y="2852936"/>
            <a:ext cx="5945191" cy="356010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Starcie Aleksandra Macedońskiego z Dariuszem III, wodzem Persów. </a:t>
            </a:r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Waza z Bronocic, ok. 3635 -3370 lat p.n.e., Muzeum Archeologiczne, Kraków</a:t>
            </a:r>
            <a:endParaRPr lang="pl-PL" dirty="0"/>
          </a:p>
        </p:txBody>
      </p:sp>
      <p:pic>
        <p:nvPicPr>
          <p:cNvPr id="5" name="Symbol zastępczy zawartości 4" descr="f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476672"/>
            <a:ext cx="3460589" cy="279643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Datowanie zabytku świadczy o tym, że rysunki z Bronocic są najstarszym jednoznacznym dowodem używania wozu, odkrytym dotąd na obszarze Starego Świata.</a:t>
            </a:r>
            <a:endParaRPr lang="pl-PL" dirty="0"/>
          </a:p>
        </p:txBody>
      </p:sp>
      <p:pic>
        <p:nvPicPr>
          <p:cNvPr id="6" name="Obraz 5" descr="ry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4077072"/>
            <a:ext cx="3901440" cy="103632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Mozaika, </a:t>
            </a:r>
            <a:r>
              <a:rPr lang="pl-PL" i="1" dirty="0" err="1" smtClean="0"/>
              <a:t>cave</a:t>
            </a:r>
            <a:r>
              <a:rPr lang="pl-PL" i="1" dirty="0" smtClean="0"/>
              <a:t> </a:t>
            </a:r>
            <a:r>
              <a:rPr lang="pl-PL" i="1" dirty="0" err="1" smtClean="0"/>
              <a:t>canem</a:t>
            </a:r>
            <a:r>
              <a:rPr lang="pl-PL" dirty="0" smtClean="0"/>
              <a:t> w przedsionku  Domu Dramaturga, Pompeje, I w. p.n.e.</a:t>
            </a:r>
            <a:endParaRPr lang="pl-PL" dirty="0"/>
          </a:p>
        </p:txBody>
      </p:sp>
      <p:pic>
        <p:nvPicPr>
          <p:cNvPr id="5" name="Symbol zastępczy zawartości 4" descr="Cave_canem_-_beware_of_the_do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661420"/>
            <a:ext cx="5111750" cy="307637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Idol neolityczny z rejonu Cyklad, ok. 3 – 2 tys. lat p.n.e.; idole neolityczne, Narodowe Muzeum Archeologiczne, Ateny</a:t>
            </a:r>
            <a:endParaRPr lang="pl-PL" dirty="0"/>
          </a:p>
        </p:txBody>
      </p:sp>
      <p:pic>
        <p:nvPicPr>
          <p:cNvPr id="5" name="Symbol zastępczy zawartości 4" descr="Cyklady-Cycladic_idol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4248" y="0"/>
            <a:ext cx="1672606" cy="351599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Syntetyczna, uogólniona forma, tylko przypominająca ludzkie kształty</a:t>
            </a:r>
            <a:endParaRPr lang="pl-PL" dirty="0"/>
          </a:p>
        </p:txBody>
      </p:sp>
      <p:pic>
        <p:nvPicPr>
          <p:cNvPr id="6" name="Obraz 5" descr="WP_20150402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2204864"/>
            <a:ext cx="3888432" cy="43261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Chronologiczny podział starożytnej historii Egiptu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b="1" dirty="0" smtClean="0"/>
              <a:t>Archaiczny</a:t>
            </a:r>
            <a:r>
              <a:rPr lang="pl-PL" dirty="0" smtClean="0"/>
              <a:t> — czyli </a:t>
            </a:r>
            <a:r>
              <a:rPr lang="pl-PL" dirty="0" err="1" smtClean="0"/>
              <a:t>tynicki</a:t>
            </a:r>
            <a:r>
              <a:rPr lang="pl-PL" dirty="0" smtClean="0"/>
              <a:t>, panowanie I </a:t>
            </a:r>
            <a:r>
              <a:rPr lang="pl-PL" dirty="0" err="1" smtClean="0"/>
              <a:t>i</a:t>
            </a:r>
            <a:r>
              <a:rPr lang="pl-PL" dirty="0" smtClean="0"/>
              <a:t> II dynastii (ok. 3100-2686 p.n.e.) </a:t>
            </a:r>
          </a:p>
          <a:p>
            <a:r>
              <a:rPr lang="pl-PL" b="1" dirty="0" smtClean="0"/>
              <a:t>Stare</a:t>
            </a:r>
            <a:r>
              <a:rPr lang="pl-PL" dirty="0" smtClean="0"/>
              <a:t> </a:t>
            </a:r>
            <a:r>
              <a:rPr lang="pl-PL" b="1" dirty="0" smtClean="0"/>
              <a:t>Państwo</a:t>
            </a:r>
            <a:r>
              <a:rPr lang="pl-PL" dirty="0" smtClean="0"/>
              <a:t> — dynastie III-VI (ok. 2686-2181 p.n.e.) </a:t>
            </a:r>
          </a:p>
          <a:p>
            <a:r>
              <a:rPr lang="pl-PL" b="1" dirty="0" smtClean="0"/>
              <a:t>I Okres Przejściowy</a:t>
            </a:r>
            <a:r>
              <a:rPr lang="pl-PL" dirty="0" smtClean="0"/>
              <a:t> — dynastie VII-X (ok. 2181- 2133 p.n.e.) </a:t>
            </a:r>
          </a:p>
          <a:p>
            <a:r>
              <a:rPr lang="pl-PL" b="1" dirty="0" smtClean="0"/>
              <a:t>Średnie Państwo</a:t>
            </a:r>
            <a:r>
              <a:rPr lang="pl-PL" dirty="0" smtClean="0"/>
              <a:t> — dynastie XI-XII (ok. 2133-1786 p.n.e.) </a:t>
            </a:r>
          </a:p>
          <a:p>
            <a:r>
              <a:rPr lang="pl-PL" b="1" dirty="0" smtClean="0"/>
              <a:t>II Okres Przejściowy</a:t>
            </a:r>
            <a:r>
              <a:rPr lang="pl-PL" dirty="0" smtClean="0"/>
              <a:t> — dynastie XIII-XVII (ok. 1786-1567 p.n.e.) </a:t>
            </a:r>
          </a:p>
          <a:p>
            <a:r>
              <a:rPr lang="pl-PL" b="1" dirty="0" smtClean="0"/>
              <a:t>Nowe Państwo</a:t>
            </a:r>
            <a:r>
              <a:rPr lang="pl-PL" dirty="0" smtClean="0"/>
              <a:t> — dynastie XVIII-XX (ok. 1567- 1085 p.n.e.) </a:t>
            </a:r>
          </a:p>
          <a:p>
            <a:r>
              <a:rPr lang="pl-PL" b="1" dirty="0" smtClean="0"/>
              <a:t>Okres Późny</a:t>
            </a:r>
            <a:r>
              <a:rPr lang="pl-PL" dirty="0" smtClean="0"/>
              <a:t> — dynastie XXI-XXX (ok. 1085-343 p.n.e.)  </a:t>
            </a:r>
            <a:r>
              <a:rPr lang="pl-PL" i="1" dirty="0" smtClean="0"/>
              <a:t>Do Okresu Późnego zalicza się często także II panowanie perskie, jako dynastię XXXI, i wtedy jako datę końcową przyjmuje się podbój Egiptu przez Aleksandra Wielkiego w 332 r. p.n.e. </a:t>
            </a:r>
            <a:endParaRPr lang="pl-PL" dirty="0" smtClean="0"/>
          </a:p>
          <a:p>
            <a:r>
              <a:rPr lang="pl-PL" b="1" dirty="0" smtClean="0"/>
              <a:t>Okres </a:t>
            </a:r>
            <a:r>
              <a:rPr lang="pl-PL" b="1" dirty="0" err="1" smtClean="0"/>
              <a:t>Ptolemejski</a:t>
            </a:r>
            <a:r>
              <a:rPr lang="pl-PL" dirty="0" smtClean="0"/>
              <a:t> — panowanie dynastii </a:t>
            </a:r>
            <a:r>
              <a:rPr lang="pl-PL" dirty="0" err="1" smtClean="0"/>
              <a:t>Lagidów</a:t>
            </a:r>
            <a:r>
              <a:rPr lang="pl-PL" dirty="0" smtClean="0"/>
              <a:t> (332-30 r. p.n.e.) </a:t>
            </a:r>
          </a:p>
          <a:p>
            <a:r>
              <a:rPr lang="pl-PL" b="1" dirty="0" smtClean="0"/>
              <a:t>Okres Rzymski</a:t>
            </a:r>
            <a:r>
              <a:rPr lang="pl-PL" dirty="0" smtClean="0"/>
              <a:t> — Egipt prowincją cesarstwa rzymskiego (30 r. p.n.e.-395 r. n.e.)</a:t>
            </a:r>
          </a:p>
          <a:p>
            <a:r>
              <a:rPr lang="pl-PL" b="1" dirty="0" smtClean="0"/>
              <a:t>Okres Koptyjsko-Bizantyjski</a:t>
            </a:r>
            <a:r>
              <a:rPr lang="pl-PL" dirty="0" smtClean="0"/>
              <a:t> — do podboju arabskiego w 640 r. n.e. </a:t>
            </a:r>
          </a:p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1337</Words>
  <Application>Microsoft Office PowerPoint</Application>
  <PresentationFormat>Pokaz na ekranie (4:3)</PresentationFormat>
  <Paragraphs>113</Paragraphs>
  <Slides>70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1" baseType="lpstr">
      <vt:lpstr>Motyw pakietu Office</vt:lpstr>
      <vt:lpstr>Dzieje sztuki powszechnej</vt:lpstr>
      <vt:lpstr>Adorant, ok. 35 tys. lat temu</vt:lpstr>
      <vt:lpstr>Malowidła w jaskini Lascaux, ok. 17 tys. lat temu</vt:lpstr>
      <vt:lpstr>Malowidła w jaskini Altamira, ok. 15000 – 10000 tys. lat temu</vt:lpstr>
      <vt:lpstr>Wenus z Willendorfu, ok. 22 – 24 tys. lat temu, Naturhistorisches Museum, Wiedeń</vt:lpstr>
      <vt:lpstr>Malowidła z obszaru Sahary, neolit</vt:lpstr>
      <vt:lpstr>Waza z Bronocic, ok. 3635 -3370 lat p.n.e., Muzeum Archeologiczne, Kraków</vt:lpstr>
      <vt:lpstr>Idol neolityczny z rejonu Cyklad, ok. 3 – 2 tys. lat p.n.e.; idole neolityczne, Narodowe Muzeum Archeologiczne, Ateny</vt:lpstr>
      <vt:lpstr>Chronologiczny podział starożytnej historii Egiptu</vt:lpstr>
      <vt:lpstr>Malowidło z grobu w Hierakonpolis, kultura Nagada II</vt:lpstr>
      <vt:lpstr>Piramida Dżesera, Sakarra, 2650 lat p.n.e.</vt:lpstr>
      <vt:lpstr>Piramida Cheopsa, 2560 lat p.n.e., Piramida Chefrena, 2532 lat p.n.e., piramida Mykerinosa, 2600 lat p.n.e. ;  Wielki Sfinks, 2600 lat p.n.e. (?)</vt:lpstr>
      <vt:lpstr>Dolina Królów, ok. 1500 – 1000 lat p.n.e.</vt:lpstr>
      <vt:lpstr>Ruiny świątyni Ramzesa II, rejon Luksoru, z okresu panowania XIX dynastii</vt:lpstr>
      <vt:lpstr>Rodzaje kolumn egipskich</vt:lpstr>
      <vt:lpstr>Triada Mykerinosa, ok. 2530 lat p.n.e., Muzeum Egipskie w Kairze</vt:lpstr>
      <vt:lpstr>Sezostris III,  Średnie Państwo, Muzeum Egipskie, Kair</vt:lpstr>
      <vt:lpstr>Siedzący skryba z Sakarry, 2600 – 2350 lat p.n.e., Luwr, Paryż; książę Rahotep i jego żona Nofret, z okresu panoania IV dynastii, Muzeum Egipskie, Kair</vt:lpstr>
      <vt:lpstr>Sąd Ozyrysa, Księga Umarłych, ok. 1300 lat p.n.e., British Museum, Londyn</vt:lpstr>
      <vt:lpstr>Gęsi z Meidum, ok. 2600 p.n.e., Muzeum Egipskie, Kair</vt:lpstr>
      <vt:lpstr>Malowane reliefy z mastaby Ti, Sakkara, ok. 2400 p.n.e.</vt:lpstr>
      <vt:lpstr>Muzykantki, malowidło z grobu Nachta w Tebach, ok. 1410 lat p.n.e.</vt:lpstr>
      <vt:lpstr>Paleta Narmera, ok. 3000 lat p.n.e., Muzeum Egipskie, Kair</vt:lpstr>
      <vt:lpstr>Posag faraona Amenhotepa IV (Echnatona), ok,. 1350 lat p.n.e., Muzeum Egipskie, Kair</vt:lpstr>
      <vt:lpstr>Faraon Echnaton z żoną i córkami, ok. 1350 lat p.n.e., Muzeum Egipskie, Berlin</vt:lpstr>
      <vt:lpstr>Posąg Nefertiti, ok. 1351 – 1334 lat  p.n.e., Neues Museum, Berlin </vt:lpstr>
      <vt:lpstr>Pałac w Knossos, rzut oraz odrestaurowane wejście północne, ok. 2000 – 1400 lat p.n.e.</vt:lpstr>
      <vt:lpstr>Malarstwo z pałacu w Knossos</vt:lpstr>
      <vt:lpstr>Brama Lwic, Mykeny, ok. 1250 lat p.n.e.</vt:lpstr>
      <vt:lpstr>Rzut megaronu w kulturze egejskiej</vt:lpstr>
      <vt:lpstr>Tolos Atreusza, zw. Grobem Agamemnona, nieopodal Myken, kultura mykeńska</vt:lpstr>
      <vt:lpstr>Złota maska Agamemnona, ok. 1500 lat p.n.e., Narodowe Muzeum Archeologiczne, Ateny</vt:lpstr>
      <vt:lpstr>Porządki architektoniczne w architekturze starożytnej Grecji</vt:lpstr>
      <vt:lpstr>Apollo z Tenei, 560 – 550 lat p.n.e., Muzeum Sztuki Starożytnej, Monachium</vt:lpstr>
      <vt:lpstr>Aristion, kora z Berlina, ok. 550 lat p.n.e., Muzeum Pergamońskie, Berlin</vt:lpstr>
      <vt:lpstr>Slajd 36</vt:lpstr>
      <vt:lpstr>Slajd 37</vt:lpstr>
      <vt:lpstr>Fragmenty fryzu Partenonu ateńskiego, 442 – 332 lat p.n.e.</vt:lpstr>
      <vt:lpstr>Marmurowa kopia rzymska oryginału Dyskobola Myrona z ok. 450 lat p.n.e.</vt:lpstr>
      <vt:lpstr>Marmurowa kopia rzymska oryginału Doryforosa Polikleta z ok. 440 lat p.n.e. </vt:lpstr>
      <vt:lpstr>Rzymska kopia oryginału Ateny Parteonos Fidiasza z 438 roku p.n.e.</vt:lpstr>
      <vt:lpstr>Kopia oryginału Szalejącej menady Skopasa, ok. 370 -330 lat p.n.e.</vt:lpstr>
      <vt:lpstr>Rzymska kopia oryginału Apollo Sauroktonosa zw. Apollo z jaszczurką Praksytelesa z ok. 350 roku p.n.e.</vt:lpstr>
      <vt:lpstr>Rzymska kopia oryginału Afrodyty Knidyjskiej Praksytelesa z ok. 350 roku p.n.e.</vt:lpstr>
      <vt:lpstr>Rzymska kopia oryginału Apoksyomenosa Lizypa z ok. 330 roku p.n.e.</vt:lpstr>
      <vt:lpstr>Fragmenty Ołtarza Zeusa i  Ateny z Pergamonu, obecnie Muzeum Pergamońskie, Berlin, ok. 180 lat p.n.e.</vt:lpstr>
      <vt:lpstr>Grupa Laokoona, rzymska wersja z I w. p.n.e. lub I w. n.e. oryginału z ok. 200 lat p.n.e.</vt:lpstr>
      <vt:lpstr>Marmurowa kopia rzymska oryginału z końca III w. p.n.e.</vt:lpstr>
      <vt:lpstr>Afrodyta z Melos, zw. Wenus z Milo, 2 poł. II w. p.n.e., Luwr, Paryż</vt:lpstr>
      <vt:lpstr>Naczynie z Aten w typie oinochoe, ok. 800 lat p.n.e., Luwr, Paryż</vt:lpstr>
      <vt:lpstr>Waza dipylońska, 760 – 750 lat p.n.e., Muzeum Archeologiczne, Ateny</vt:lpstr>
      <vt:lpstr>Oinochoe z Kameiros na Rodos, ok. poł. VII w. p.n.e.</vt:lpstr>
      <vt:lpstr>Naczynie w typie amazis, ok. 550 – 530 lat p.n.e.</vt:lpstr>
      <vt:lpstr>Malarz Berliński, Ganimedes z kogutem, fragment naczynia w typie krateru dzwonowatego, 490 – 480 lat p.n.e.</vt:lpstr>
      <vt:lpstr> Panteon, Rzym, 125 rok n.e.</vt:lpstr>
      <vt:lpstr>Bazylika Aemilia, 179 p.n.e., rekonstrukcja wyglądu za czasów Oktawiana Augusta</vt:lpstr>
      <vt:lpstr>Amfiteatr Flawiuszów, ok. 70 – 80 r. n.e., Rzym</vt:lpstr>
      <vt:lpstr>Łuk Tytusa, ok. 80 – 96 r. n.e., Rzym</vt:lpstr>
      <vt:lpstr>Kolumna Trajana, 113 r. n.e., Rzym</vt:lpstr>
      <vt:lpstr>Przykłady portretów republikańskich</vt:lpstr>
      <vt:lpstr>Posąg Augusta z Prima Porta, po 20 r. p.n.e.</vt:lpstr>
      <vt:lpstr>Posąg Klaudiusza – Jowisza, 41 – 54 r. </vt:lpstr>
      <vt:lpstr>Portret Wespazjana, 70 – 79 r.</vt:lpstr>
      <vt:lpstr>Głowa Konstantyna, ok. 312 r.</vt:lpstr>
      <vt:lpstr>I styl pompejański, pocz. II – 80 r. p.n.e. – Villa di Arianna, Stabiae, niedaleko Pompejów</vt:lpstr>
      <vt:lpstr>II styl pompejański, 90 – 15 r. p.n.e., Willa z Misteriami, Pompeje</vt:lpstr>
      <vt:lpstr>III styl pompejański, 20 – 5-  n.e., Villa Boscotrecase, Pompeje</vt:lpstr>
      <vt:lpstr>IV styl pompejański, 50 – 100 n.e., Pompeje</vt:lpstr>
      <vt:lpstr>Bitwa pod Issos, mozaika, ok. 333 r. p.n.e., Narodowe Muzeum Archeologiczne, Neapol</vt:lpstr>
      <vt:lpstr>Mozaika, cave canem w przedsionku  Domu Dramaturga, Pompeje, I w. p.n.e.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sztuki powszechnej</dc:title>
  <dc:creator>Ania</dc:creator>
  <cp:lastModifiedBy>Ania</cp:lastModifiedBy>
  <cp:revision>147</cp:revision>
  <dcterms:created xsi:type="dcterms:W3CDTF">2015-04-01T13:26:11Z</dcterms:created>
  <dcterms:modified xsi:type="dcterms:W3CDTF">2015-04-25T19:33:01Z</dcterms:modified>
</cp:coreProperties>
</file>